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1" r:id="rId5"/>
    <p:sldId id="262" r:id="rId6"/>
    <p:sldId id="263" r:id="rId7"/>
    <p:sldId id="264" r:id="rId8"/>
    <p:sldId id="266" r:id="rId9"/>
    <p:sldId id="267" r:id="rId10"/>
    <p:sldId id="258" r:id="rId11"/>
  </p:sldIdLst>
  <p:sldSz cx="12192000" cy="6858000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4FC9"/>
    <a:srgbClr val="75C1D9"/>
    <a:srgbClr val="C684B9"/>
    <a:srgbClr val="7698D4"/>
    <a:srgbClr val="6CA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4AE20-5A14-411D-BD3B-AB06D62F1AE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E989BE-B1E7-42DE-A622-8BAC145D97C8}">
      <dgm:prSet phldrT="[Текст]" custT="1"/>
      <dgm:spPr/>
      <dgm:t>
        <a:bodyPr/>
        <a:lstStyle/>
        <a:p>
          <a:r>
            <a:rPr lang="ru-RU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Разноуровневые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программы- 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 шт.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47D040-87F8-457F-9137-C42EDBA6DD2F}" type="parTrans" cxnId="{04BDB070-E141-4CD9-8890-5FF61503D2E5}">
      <dgm:prSet/>
      <dgm:spPr/>
      <dgm:t>
        <a:bodyPr/>
        <a:lstStyle/>
        <a:p>
          <a:endParaRPr lang="ru-RU"/>
        </a:p>
      </dgm:t>
    </dgm:pt>
    <dgm:pt modelId="{7C6802FC-1D02-47D8-B0AC-59DA5EEB85E7}" type="sibTrans" cxnId="{04BDB070-E141-4CD9-8890-5FF61503D2E5}">
      <dgm:prSet/>
      <dgm:spPr/>
      <dgm:t>
        <a:bodyPr/>
        <a:lstStyle/>
        <a:p>
          <a:endParaRPr lang="ru-RU"/>
        </a:p>
      </dgm:t>
    </dgm:pt>
    <dgm:pt modelId="{20D9C749-F576-4CDE-BB29-745047091C2C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в сетевой форме- 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шт.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582762-1F75-44B6-888B-B2F394FC037B}" type="parTrans" cxnId="{E8AFE150-85DA-4647-9F08-1E17A2F3B89A}">
      <dgm:prSet/>
      <dgm:spPr/>
      <dgm:t>
        <a:bodyPr/>
        <a:lstStyle/>
        <a:p>
          <a:endParaRPr lang="ru-RU"/>
        </a:p>
      </dgm:t>
    </dgm:pt>
    <dgm:pt modelId="{2B80E9DF-4E8E-4400-8694-6F0ABBED34BA}" type="sibTrans" cxnId="{E8AFE150-85DA-4647-9F08-1E17A2F3B89A}">
      <dgm:prSet/>
      <dgm:spPr/>
      <dgm:t>
        <a:bodyPr/>
        <a:lstStyle/>
        <a:p>
          <a:endParaRPr lang="ru-RU"/>
        </a:p>
      </dgm:t>
    </dgm:pt>
    <dgm:pt modelId="{5FEA5833-740D-4D2D-A403-AF660840C4D7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технической направленности-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 шт.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62D3B0-80AA-4603-8385-7363CC63DDAD}" type="parTrans" cxnId="{68EDA3D6-6C15-491C-A47D-EFB0731B40FF}">
      <dgm:prSet/>
      <dgm:spPr/>
      <dgm:t>
        <a:bodyPr/>
        <a:lstStyle/>
        <a:p>
          <a:endParaRPr lang="ru-RU"/>
        </a:p>
      </dgm:t>
    </dgm:pt>
    <dgm:pt modelId="{30C84B29-F350-497A-A387-FBA0B201429B}" type="sibTrans" cxnId="{68EDA3D6-6C15-491C-A47D-EFB0731B40FF}">
      <dgm:prSet/>
      <dgm:spPr/>
      <dgm:t>
        <a:bodyPr/>
        <a:lstStyle/>
        <a:p>
          <a:endParaRPr lang="ru-RU"/>
        </a:p>
      </dgm:t>
    </dgm:pt>
    <dgm:pt modelId="{01C3DFBC-BDD7-4C02-A324-906E3B70F6AD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естественнонаучной направленности- 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шт.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9DFA03-241A-4798-A42F-CE50DBBA69DE}" type="parTrans" cxnId="{0561C944-2495-40FA-BFE8-F3129F73E091}">
      <dgm:prSet/>
      <dgm:spPr/>
      <dgm:t>
        <a:bodyPr/>
        <a:lstStyle/>
        <a:p>
          <a:endParaRPr lang="ru-RU"/>
        </a:p>
      </dgm:t>
    </dgm:pt>
    <dgm:pt modelId="{D5E2E513-48B9-47D7-92B0-CD6CDEEAD25A}" type="sibTrans" cxnId="{0561C944-2495-40FA-BFE8-F3129F73E091}">
      <dgm:prSet/>
      <dgm:spPr/>
      <dgm:t>
        <a:bodyPr/>
        <a:lstStyle/>
        <a:p>
          <a:endParaRPr lang="ru-RU"/>
        </a:p>
      </dgm:t>
    </dgm:pt>
    <dgm:pt modelId="{B6488424-6E21-4FED-965A-00B232AD9DA5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заочных или сезонных школ для мотивированных детей- 1шт.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EAEA25-5553-4189-86CD-975AB56F5653}" type="parTrans" cxnId="{547B0DB0-B1E4-4389-BEF1-AD6813DC26DC}">
      <dgm:prSet/>
      <dgm:spPr/>
      <dgm:t>
        <a:bodyPr/>
        <a:lstStyle/>
        <a:p>
          <a:endParaRPr lang="ru-RU"/>
        </a:p>
      </dgm:t>
    </dgm:pt>
    <dgm:pt modelId="{D565890A-D557-49C6-88A0-BA20C94DC435}" type="sibTrans" cxnId="{547B0DB0-B1E4-4389-BEF1-AD6813DC26DC}">
      <dgm:prSet/>
      <dgm:spPr/>
      <dgm:t>
        <a:bodyPr/>
        <a:lstStyle/>
        <a:p>
          <a:endParaRPr lang="ru-RU"/>
        </a:p>
      </dgm:t>
    </dgm:pt>
    <dgm:pt modelId="{835C88EE-AFAC-4915-996B-EA88A37C214E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внедренных моделей для детей сельской местности- 1 шт.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477FDE-4B76-4E36-9C81-73B40F2D15CB}" type="parTrans" cxnId="{42C527A0-DA5A-47AD-A6E9-4CF3F18743F3}">
      <dgm:prSet/>
      <dgm:spPr/>
      <dgm:t>
        <a:bodyPr/>
        <a:lstStyle/>
        <a:p>
          <a:endParaRPr lang="ru-RU"/>
        </a:p>
      </dgm:t>
    </dgm:pt>
    <dgm:pt modelId="{27480D6D-2B7A-4CCB-9BC2-8B3CCE65C9C7}" type="sibTrans" cxnId="{42C527A0-DA5A-47AD-A6E9-4CF3F18743F3}">
      <dgm:prSet/>
      <dgm:spPr/>
      <dgm:t>
        <a:bodyPr/>
        <a:lstStyle/>
        <a:p>
          <a:endParaRPr lang="ru-RU"/>
        </a:p>
      </dgm:t>
    </dgm:pt>
    <dgm:pt modelId="{E26204DA-DF97-4A03-86DA-B4FE1EC3968E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программы, реализуемых дистанционно- 0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1E71F-CDF5-4865-BB66-3AB217689645}" type="parTrans" cxnId="{0916524C-22F7-4CE0-872C-56866D7EF98D}">
      <dgm:prSet/>
      <dgm:spPr/>
      <dgm:t>
        <a:bodyPr/>
        <a:lstStyle/>
        <a:p>
          <a:endParaRPr lang="ru-RU"/>
        </a:p>
      </dgm:t>
    </dgm:pt>
    <dgm:pt modelId="{152C346C-9296-44AE-B2C4-46670A18CF92}" type="sibTrans" cxnId="{0916524C-22F7-4CE0-872C-56866D7EF98D}">
      <dgm:prSet/>
      <dgm:spPr/>
      <dgm:t>
        <a:bodyPr/>
        <a:lstStyle/>
        <a:p>
          <a:endParaRPr lang="ru-RU"/>
        </a:p>
      </dgm:t>
    </dgm:pt>
    <dgm:pt modelId="{0E206F7E-5EE4-48F1-8A3D-70EB11C578C2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Доля детей с ОВЗ от 5 до 18 лет, охваченных доп. образованием- 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43чел.- ДТДМ, 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26чел.- ИРЦ «Школьник-2»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0D15CF-E753-4F79-8930-CB54981BEE30}" type="parTrans" cxnId="{F2F0074C-EC18-4A2A-8BE1-C33D41973B72}">
      <dgm:prSet/>
      <dgm:spPr/>
      <dgm:t>
        <a:bodyPr/>
        <a:lstStyle/>
        <a:p>
          <a:endParaRPr lang="ru-RU"/>
        </a:p>
      </dgm:t>
    </dgm:pt>
    <dgm:pt modelId="{9B9F2A48-7C1A-4AD6-860F-C820F2391874}" type="sibTrans" cxnId="{F2F0074C-EC18-4A2A-8BE1-C33D41973B72}">
      <dgm:prSet/>
      <dgm:spPr/>
      <dgm:t>
        <a:bodyPr/>
        <a:lstStyle/>
        <a:p>
          <a:endParaRPr lang="ru-RU"/>
        </a:p>
      </dgm:t>
    </dgm:pt>
    <dgm:pt modelId="{56A88C25-215E-4D89-AE48-0A289014B783}" type="pres">
      <dgm:prSet presAssocID="{1AB4AE20-5A14-411D-BD3B-AB06D62F1A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E78719-B503-42F9-ADC9-0A357CB4DD0C}" type="pres">
      <dgm:prSet presAssocID="{67E989BE-B1E7-42DE-A622-8BAC145D97C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25D8F-AFA1-4B80-B8D2-6932BBD821D4}" type="pres">
      <dgm:prSet presAssocID="{7C6802FC-1D02-47D8-B0AC-59DA5EEB85E7}" presName="sibTrans" presStyleCnt="0"/>
      <dgm:spPr/>
    </dgm:pt>
    <dgm:pt modelId="{D45C4431-EC49-422C-A74D-ADE6136F57AB}" type="pres">
      <dgm:prSet presAssocID="{20D9C749-F576-4CDE-BB29-745047091C2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63AC73-D049-415A-BBDC-C4668CD02CD1}" type="pres">
      <dgm:prSet presAssocID="{2B80E9DF-4E8E-4400-8694-6F0ABBED34BA}" presName="sibTrans" presStyleCnt="0"/>
      <dgm:spPr/>
    </dgm:pt>
    <dgm:pt modelId="{1B995A19-58D9-4DD3-B6D5-5B10F4B48287}" type="pres">
      <dgm:prSet presAssocID="{5FEA5833-740D-4D2D-A403-AF660840C4D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47E1A-F216-4A0D-A7BD-3818B6176893}" type="pres">
      <dgm:prSet presAssocID="{30C84B29-F350-497A-A387-FBA0B201429B}" presName="sibTrans" presStyleCnt="0"/>
      <dgm:spPr/>
    </dgm:pt>
    <dgm:pt modelId="{485D555E-884B-48CE-8D75-A6A92D233569}" type="pres">
      <dgm:prSet presAssocID="{01C3DFBC-BDD7-4C02-A324-906E3B70F6A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5EF62-A71B-4796-852A-9EF5705EB1CA}" type="pres">
      <dgm:prSet presAssocID="{D5E2E513-48B9-47D7-92B0-CD6CDEEAD25A}" presName="sibTrans" presStyleCnt="0"/>
      <dgm:spPr/>
    </dgm:pt>
    <dgm:pt modelId="{610FE866-EE00-49E0-AEF4-C7B697C40540}" type="pres">
      <dgm:prSet presAssocID="{B6488424-6E21-4FED-965A-00B232AD9DA5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65750-BD41-4929-BBDA-E10A0237957C}" type="pres">
      <dgm:prSet presAssocID="{D565890A-D557-49C6-88A0-BA20C94DC435}" presName="sibTrans" presStyleCnt="0"/>
      <dgm:spPr/>
    </dgm:pt>
    <dgm:pt modelId="{2FC06934-E816-4166-A0FC-1E0C24E287E7}" type="pres">
      <dgm:prSet presAssocID="{835C88EE-AFAC-4915-996B-EA88A37C214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633E7-BE3B-4F60-B7E6-22CFB7F00943}" type="pres">
      <dgm:prSet presAssocID="{27480D6D-2B7A-4CCB-9BC2-8B3CCE65C9C7}" presName="sibTrans" presStyleCnt="0"/>
      <dgm:spPr/>
    </dgm:pt>
    <dgm:pt modelId="{0707B993-0A37-459C-AD64-966AFF4DE5F6}" type="pres">
      <dgm:prSet presAssocID="{E26204DA-DF97-4A03-86DA-B4FE1EC3968E}" presName="node" presStyleLbl="node1" presStyleIdx="6" presStyleCnt="8" custScaleX="115121" custScaleY="1062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4B17D-A611-48B3-8C23-82F0EC97B137}" type="pres">
      <dgm:prSet presAssocID="{152C346C-9296-44AE-B2C4-46670A18CF92}" presName="sibTrans" presStyleCnt="0"/>
      <dgm:spPr/>
    </dgm:pt>
    <dgm:pt modelId="{71DA8948-72C5-4611-9DC6-144A571B1846}" type="pres">
      <dgm:prSet presAssocID="{0E206F7E-5EE4-48F1-8A3D-70EB11C578C2}" presName="node" presStyleLbl="node1" presStyleIdx="7" presStyleCnt="8" custScaleX="122549" custScaleY="1062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BDB070-E141-4CD9-8890-5FF61503D2E5}" srcId="{1AB4AE20-5A14-411D-BD3B-AB06D62F1AE2}" destId="{67E989BE-B1E7-42DE-A622-8BAC145D97C8}" srcOrd="0" destOrd="0" parTransId="{5147D040-87F8-457F-9137-C42EDBA6DD2F}" sibTransId="{7C6802FC-1D02-47D8-B0AC-59DA5EEB85E7}"/>
    <dgm:cxn modelId="{68EDA3D6-6C15-491C-A47D-EFB0731B40FF}" srcId="{1AB4AE20-5A14-411D-BD3B-AB06D62F1AE2}" destId="{5FEA5833-740D-4D2D-A403-AF660840C4D7}" srcOrd="2" destOrd="0" parTransId="{5162D3B0-80AA-4603-8385-7363CC63DDAD}" sibTransId="{30C84B29-F350-497A-A387-FBA0B201429B}"/>
    <dgm:cxn modelId="{3CF17DE3-5F0E-4E3B-92D2-BADB99DF621E}" type="presOf" srcId="{20D9C749-F576-4CDE-BB29-745047091C2C}" destId="{D45C4431-EC49-422C-A74D-ADE6136F57AB}" srcOrd="0" destOrd="0" presId="urn:microsoft.com/office/officeart/2005/8/layout/default"/>
    <dgm:cxn modelId="{D72020CF-25CE-4640-9857-069A1E23C40E}" type="presOf" srcId="{B6488424-6E21-4FED-965A-00B232AD9DA5}" destId="{610FE866-EE00-49E0-AEF4-C7B697C40540}" srcOrd="0" destOrd="0" presId="urn:microsoft.com/office/officeart/2005/8/layout/default"/>
    <dgm:cxn modelId="{660D8073-1717-4660-97F0-2BEE8A4E5BA4}" type="presOf" srcId="{1AB4AE20-5A14-411D-BD3B-AB06D62F1AE2}" destId="{56A88C25-215E-4D89-AE48-0A289014B783}" srcOrd="0" destOrd="0" presId="urn:microsoft.com/office/officeart/2005/8/layout/default"/>
    <dgm:cxn modelId="{770EA16F-E8D8-4FF5-A947-BE5926C8826B}" type="presOf" srcId="{0E206F7E-5EE4-48F1-8A3D-70EB11C578C2}" destId="{71DA8948-72C5-4611-9DC6-144A571B1846}" srcOrd="0" destOrd="0" presId="urn:microsoft.com/office/officeart/2005/8/layout/default"/>
    <dgm:cxn modelId="{0916524C-22F7-4CE0-872C-56866D7EF98D}" srcId="{1AB4AE20-5A14-411D-BD3B-AB06D62F1AE2}" destId="{E26204DA-DF97-4A03-86DA-B4FE1EC3968E}" srcOrd="6" destOrd="0" parTransId="{C6D1E71F-CDF5-4865-BB66-3AB217689645}" sibTransId="{152C346C-9296-44AE-B2C4-46670A18CF92}"/>
    <dgm:cxn modelId="{F2F0074C-EC18-4A2A-8BE1-C33D41973B72}" srcId="{1AB4AE20-5A14-411D-BD3B-AB06D62F1AE2}" destId="{0E206F7E-5EE4-48F1-8A3D-70EB11C578C2}" srcOrd="7" destOrd="0" parTransId="{CA0D15CF-E753-4F79-8930-CB54981BEE30}" sibTransId="{9B9F2A48-7C1A-4AD6-860F-C820F2391874}"/>
    <dgm:cxn modelId="{8A85A39F-3642-412B-A4B9-471DA3B12BE6}" type="presOf" srcId="{67E989BE-B1E7-42DE-A622-8BAC145D97C8}" destId="{FFE78719-B503-42F9-ADC9-0A357CB4DD0C}" srcOrd="0" destOrd="0" presId="urn:microsoft.com/office/officeart/2005/8/layout/default"/>
    <dgm:cxn modelId="{0561C944-2495-40FA-BFE8-F3129F73E091}" srcId="{1AB4AE20-5A14-411D-BD3B-AB06D62F1AE2}" destId="{01C3DFBC-BDD7-4C02-A324-906E3B70F6AD}" srcOrd="3" destOrd="0" parTransId="{EF9DFA03-241A-4798-A42F-CE50DBBA69DE}" sibTransId="{D5E2E513-48B9-47D7-92B0-CD6CDEEAD25A}"/>
    <dgm:cxn modelId="{42C527A0-DA5A-47AD-A6E9-4CF3F18743F3}" srcId="{1AB4AE20-5A14-411D-BD3B-AB06D62F1AE2}" destId="{835C88EE-AFAC-4915-996B-EA88A37C214E}" srcOrd="5" destOrd="0" parTransId="{39477FDE-4B76-4E36-9C81-73B40F2D15CB}" sibTransId="{27480D6D-2B7A-4CCB-9BC2-8B3CCE65C9C7}"/>
    <dgm:cxn modelId="{E8AFE150-85DA-4647-9F08-1E17A2F3B89A}" srcId="{1AB4AE20-5A14-411D-BD3B-AB06D62F1AE2}" destId="{20D9C749-F576-4CDE-BB29-745047091C2C}" srcOrd="1" destOrd="0" parTransId="{CE582762-1F75-44B6-888B-B2F394FC037B}" sibTransId="{2B80E9DF-4E8E-4400-8694-6F0ABBED34BA}"/>
    <dgm:cxn modelId="{547B0DB0-B1E4-4389-BEF1-AD6813DC26DC}" srcId="{1AB4AE20-5A14-411D-BD3B-AB06D62F1AE2}" destId="{B6488424-6E21-4FED-965A-00B232AD9DA5}" srcOrd="4" destOrd="0" parTransId="{ACEAEA25-5553-4189-86CD-975AB56F5653}" sibTransId="{D565890A-D557-49C6-88A0-BA20C94DC435}"/>
    <dgm:cxn modelId="{FF131F4E-8A61-42B2-A47E-58C5C72959F7}" type="presOf" srcId="{01C3DFBC-BDD7-4C02-A324-906E3B70F6AD}" destId="{485D555E-884B-48CE-8D75-A6A92D233569}" srcOrd="0" destOrd="0" presId="urn:microsoft.com/office/officeart/2005/8/layout/default"/>
    <dgm:cxn modelId="{0F853B32-E4A3-4013-AF1E-AF0F1699599B}" type="presOf" srcId="{5FEA5833-740D-4D2D-A403-AF660840C4D7}" destId="{1B995A19-58D9-4DD3-B6D5-5B10F4B48287}" srcOrd="0" destOrd="0" presId="urn:microsoft.com/office/officeart/2005/8/layout/default"/>
    <dgm:cxn modelId="{589CCE2E-74CE-4089-8DCA-64A0156A9AC4}" type="presOf" srcId="{835C88EE-AFAC-4915-996B-EA88A37C214E}" destId="{2FC06934-E816-4166-A0FC-1E0C24E287E7}" srcOrd="0" destOrd="0" presId="urn:microsoft.com/office/officeart/2005/8/layout/default"/>
    <dgm:cxn modelId="{A2B810C3-93A1-4018-A920-12E3B782E487}" type="presOf" srcId="{E26204DA-DF97-4A03-86DA-B4FE1EC3968E}" destId="{0707B993-0A37-459C-AD64-966AFF4DE5F6}" srcOrd="0" destOrd="0" presId="urn:microsoft.com/office/officeart/2005/8/layout/default"/>
    <dgm:cxn modelId="{FD10AFEE-B2C1-42DB-AD2B-F0EAB54547E6}" type="presParOf" srcId="{56A88C25-215E-4D89-AE48-0A289014B783}" destId="{FFE78719-B503-42F9-ADC9-0A357CB4DD0C}" srcOrd="0" destOrd="0" presId="urn:microsoft.com/office/officeart/2005/8/layout/default"/>
    <dgm:cxn modelId="{1C29AB2F-46D2-4061-810B-AFC22F67E24E}" type="presParOf" srcId="{56A88C25-215E-4D89-AE48-0A289014B783}" destId="{3B025D8F-AFA1-4B80-B8D2-6932BBD821D4}" srcOrd="1" destOrd="0" presId="urn:microsoft.com/office/officeart/2005/8/layout/default"/>
    <dgm:cxn modelId="{73490471-5545-4CB1-853F-9C88659F92D8}" type="presParOf" srcId="{56A88C25-215E-4D89-AE48-0A289014B783}" destId="{D45C4431-EC49-422C-A74D-ADE6136F57AB}" srcOrd="2" destOrd="0" presId="urn:microsoft.com/office/officeart/2005/8/layout/default"/>
    <dgm:cxn modelId="{156A8269-4306-489E-A00E-55CA198ABC04}" type="presParOf" srcId="{56A88C25-215E-4D89-AE48-0A289014B783}" destId="{F163AC73-D049-415A-BBDC-C4668CD02CD1}" srcOrd="3" destOrd="0" presId="urn:microsoft.com/office/officeart/2005/8/layout/default"/>
    <dgm:cxn modelId="{453F8A30-3166-4B83-9592-DE288CEE4268}" type="presParOf" srcId="{56A88C25-215E-4D89-AE48-0A289014B783}" destId="{1B995A19-58D9-4DD3-B6D5-5B10F4B48287}" srcOrd="4" destOrd="0" presId="urn:microsoft.com/office/officeart/2005/8/layout/default"/>
    <dgm:cxn modelId="{42BC05DB-97C1-4961-ABAC-ED0B1577E905}" type="presParOf" srcId="{56A88C25-215E-4D89-AE48-0A289014B783}" destId="{05D47E1A-F216-4A0D-A7BD-3818B6176893}" srcOrd="5" destOrd="0" presId="urn:microsoft.com/office/officeart/2005/8/layout/default"/>
    <dgm:cxn modelId="{EDBC482F-93A9-466B-8AEA-7F28C4132BA4}" type="presParOf" srcId="{56A88C25-215E-4D89-AE48-0A289014B783}" destId="{485D555E-884B-48CE-8D75-A6A92D233569}" srcOrd="6" destOrd="0" presId="urn:microsoft.com/office/officeart/2005/8/layout/default"/>
    <dgm:cxn modelId="{1A6F5619-1A20-4730-A145-71E813932A89}" type="presParOf" srcId="{56A88C25-215E-4D89-AE48-0A289014B783}" destId="{4915EF62-A71B-4796-852A-9EF5705EB1CA}" srcOrd="7" destOrd="0" presId="urn:microsoft.com/office/officeart/2005/8/layout/default"/>
    <dgm:cxn modelId="{3AD5508D-5967-4DCA-863A-769BCE83E9ED}" type="presParOf" srcId="{56A88C25-215E-4D89-AE48-0A289014B783}" destId="{610FE866-EE00-49E0-AEF4-C7B697C40540}" srcOrd="8" destOrd="0" presId="urn:microsoft.com/office/officeart/2005/8/layout/default"/>
    <dgm:cxn modelId="{7E4EA1BE-12FE-4707-A9B9-234AE0DDE0E9}" type="presParOf" srcId="{56A88C25-215E-4D89-AE48-0A289014B783}" destId="{0A365750-BD41-4929-BBDA-E10A0237957C}" srcOrd="9" destOrd="0" presId="urn:microsoft.com/office/officeart/2005/8/layout/default"/>
    <dgm:cxn modelId="{7DC6CACE-3A06-4257-8F3C-BE06102F733A}" type="presParOf" srcId="{56A88C25-215E-4D89-AE48-0A289014B783}" destId="{2FC06934-E816-4166-A0FC-1E0C24E287E7}" srcOrd="10" destOrd="0" presId="urn:microsoft.com/office/officeart/2005/8/layout/default"/>
    <dgm:cxn modelId="{35648F49-2EDA-4E32-81EC-DEADA2175099}" type="presParOf" srcId="{56A88C25-215E-4D89-AE48-0A289014B783}" destId="{7A8633E7-BE3B-4F60-B7E6-22CFB7F00943}" srcOrd="11" destOrd="0" presId="urn:microsoft.com/office/officeart/2005/8/layout/default"/>
    <dgm:cxn modelId="{582BEEF6-3901-4B0C-946A-60E3501819B2}" type="presParOf" srcId="{56A88C25-215E-4D89-AE48-0A289014B783}" destId="{0707B993-0A37-459C-AD64-966AFF4DE5F6}" srcOrd="12" destOrd="0" presId="urn:microsoft.com/office/officeart/2005/8/layout/default"/>
    <dgm:cxn modelId="{D0354B36-5265-4D45-971B-3F12F9130D0B}" type="presParOf" srcId="{56A88C25-215E-4D89-AE48-0A289014B783}" destId="{44B4B17D-A611-48B3-8C23-82F0EC97B137}" srcOrd="13" destOrd="0" presId="urn:microsoft.com/office/officeart/2005/8/layout/default"/>
    <dgm:cxn modelId="{FB22F57D-4705-498C-BF4F-A80E5E0F5ED3}" type="presParOf" srcId="{56A88C25-215E-4D89-AE48-0A289014B783}" destId="{71DA8948-72C5-4611-9DC6-144A571B184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78719-B503-42F9-ADC9-0A357CB4DD0C}">
      <dsp:nvSpPr>
        <dsp:cNvPr id="0" name=""/>
        <dsp:cNvSpPr/>
      </dsp:nvSpPr>
      <dsp:spPr>
        <a:xfrm>
          <a:off x="0" y="80878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Разноуровневые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программы-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 шт.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0878"/>
        <a:ext cx="2279624" cy="1367774"/>
      </dsp:txXfrm>
    </dsp:sp>
    <dsp:sp modelId="{D45C4431-EC49-422C-A74D-ADE6136F57AB}">
      <dsp:nvSpPr>
        <dsp:cNvPr id="0" name=""/>
        <dsp:cNvSpPr/>
      </dsp:nvSpPr>
      <dsp:spPr>
        <a:xfrm>
          <a:off x="2507587" y="80878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в сетевой форме-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шт.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7587" y="80878"/>
        <a:ext cx="2279624" cy="1367774"/>
      </dsp:txXfrm>
    </dsp:sp>
    <dsp:sp modelId="{1B995A19-58D9-4DD3-B6D5-5B10F4B48287}">
      <dsp:nvSpPr>
        <dsp:cNvPr id="0" name=""/>
        <dsp:cNvSpPr/>
      </dsp:nvSpPr>
      <dsp:spPr>
        <a:xfrm>
          <a:off x="5015174" y="80878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технической направленности-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 шт.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15174" y="80878"/>
        <a:ext cx="2279624" cy="1367774"/>
      </dsp:txXfrm>
    </dsp:sp>
    <dsp:sp modelId="{485D555E-884B-48CE-8D75-A6A92D233569}">
      <dsp:nvSpPr>
        <dsp:cNvPr id="0" name=""/>
        <dsp:cNvSpPr/>
      </dsp:nvSpPr>
      <dsp:spPr>
        <a:xfrm>
          <a:off x="0" y="1676615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естественнонаучной направленности-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шт.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76615"/>
        <a:ext cx="2279624" cy="1367774"/>
      </dsp:txXfrm>
    </dsp:sp>
    <dsp:sp modelId="{610FE866-EE00-49E0-AEF4-C7B697C40540}">
      <dsp:nvSpPr>
        <dsp:cNvPr id="0" name=""/>
        <dsp:cNvSpPr/>
      </dsp:nvSpPr>
      <dsp:spPr>
        <a:xfrm>
          <a:off x="2507587" y="1676615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заочных или сезонных школ для мотивированных детей- 1шт.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7587" y="1676615"/>
        <a:ext cx="2279624" cy="1367774"/>
      </dsp:txXfrm>
    </dsp:sp>
    <dsp:sp modelId="{2FC06934-E816-4166-A0FC-1E0C24E287E7}">
      <dsp:nvSpPr>
        <dsp:cNvPr id="0" name=""/>
        <dsp:cNvSpPr/>
      </dsp:nvSpPr>
      <dsp:spPr>
        <a:xfrm>
          <a:off x="5015174" y="1676615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внедренных моделей для детей сельской местности- 1 шт.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15174" y="1676615"/>
        <a:ext cx="2279624" cy="1367774"/>
      </dsp:txXfrm>
    </dsp:sp>
    <dsp:sp modelId="{0707B993-0A37-459C-AD64-966AFF4DE5F6}">
      <dsp:nvSpPr>
        <dsp:cNvPr id="0" name=""/>
        <dsp:cNvSpPr/>
      </dsp:nvSpPr>
      <dsp:spPr>
        <a:xfrm>
          <a:off x="824426" y="3272353"/>
          <a:ext cx="2624326" cy="1453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программы, реализуемых дистанционно- 0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4426" y="3272353"/>
        <a:ext cx="2624326" cy="1453014"/>
      </dsp:txXfrm>
    </dsp:sp>
    <dsp:sp modelId="{71DA8948-72C5-4611-9DC6-144A571B1846}">
      <dsp:nvSpPr>
        <dsp:cNvPr id="0" name=""/>
        <dsp:cNvSpPr/>
      </dsp:nvSpPr>
      <dsp:spPr>
        <a:xfrm>
          <a:off x="3676715" y="3272353"/>
          <a:ext cx="2793657" cy="1453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Доля детей с ОВЗ от 5 до 18 лет, охваченных доп. образованием-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43чел.- ДТДМ,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26чел.- ИРЦ «Школьник-2»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6715" y="3272353"/>
        <a:ext cx="2793657" cy="1453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76;&#1074;&#1086;&#1088;&#1077;&#1094;-&#1090;&#1074;&#1086;&#1088;&#1095;&#1077;&#1089;&#1090;&#1074;&#1072;.&#1088;&#1092;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6.jpeg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https://yadi.sk/mail/?hash=OVqnqN6/h0jH0ykmi/Qooj3uAQGLWfiHGuxjPG3LLRj1WptoA7WhT%2B7L6u0a09gOLnwuG65u%2BCaUWt4uUumLKA%3D%3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1661"/>
            <a:ext cx="12175722" cy="68456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BCB0E1-EC9A-4903-9096-5B5DB5617050}"/>
              </a:ext>
            </a:extLst>
          </p:cNvPr>
          <p:cNvSpPr txBox="1"/>
          <p:nvPr/>
        </p:nvSpPr>
        <p:spPr>
          <a:xfrm>
            <a:off x="204490" y="2849866"/>
            <a:ext cx="10930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ПУБЛИЧНЫЙ ОТЧЁТ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деятельности в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 в рамках реализации Целевой модели развития региональной системы дополнительного образования детей Краснодарского края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55F4E7E3-5C40-4315-A335-FD4211213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493712"/>
              </p:ext>
            </p:extLst>
          </p:nvPr>
        </p:nvGraphicFramePr>
        <p:xfrm>
          <a:off x="3714750" y="3601244"/>
          <a:ext cx="4762500" cy="800100"/>
        </p:xfrm>
        <a:graphic>
          <a:graphicData uri="http://schemas.openxmlformats.org/drawingml/2006/table">
            <a:tbl>
              <a:tblPr/>
              <a:tblGrid>
                <a:gridCol w="4762500">
                  <a:extLst>
                    <a:ext uri="{9D8B030D-6E8A-4147-A177-3AD203B41FA5}">
                      <a16:colId xmlns:a16="http://schemas.microsoft.com/office/drawing/2014/main" xmlns="" val="1058593446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72794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3A1EF01D-A664-429B-BA1D-1EF2B0F95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4" y="6081999"/>
            <a:ext cx="1219236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МБУ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Дворец творчества детей и молодежи им. </a:t>
            </a:r>
            <a:r>
              <a:rPr kumimoji="0" lang="ru-RU" altLang="ru-RU" sz="1800" b="1" i="0" u="none" strike="noStrike" cap="none" normalizeH="0" baseline="0" dirty="0" err="1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Н.И.Сипягина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МО город 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9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r>
              <a:rPr lang="ru-RU"/>
              <a:t/>
            </a:r>
            <a:br>
              <a:rPr lang="ru-RU"/>
            </a:br>
            <a:r>
              <a:rPr lang="ru-RU" sz="2600"/>
              <a:t/>
            </a:r>
            <a:br>
              <a:rPr lang="ru-RU" sz="260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3084029" y="2416829"/>
            <a:ext cx="5826447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ОПОРНЫЙ ЦЕНТР</a:t>
            </a: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город Новороссийск</a:t>
            </a:r>
          </a:p>
          <a:p>
            <a:pPr>
              <a:lnSpc>
                <a:spcPct val="100000"/>
              </a:lnSpc>
            </a:pPr>
            <a:endParaRPr lang="ru-RU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52A609-AEEC-A349-968E-714058A26462}"/>
              </a:ext>
            </a:extLst>
          </p:cNvPr>
          <p:cNvSpPr txBox="1"/>
          <p:nvPr/>
        </p:nvSpPr>
        <p:spPr>
          <a:xfrm>
            <a:off x="1901952" y="3974592"/>
            <a:ext cx="852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Муниципальное бюджетное учреждение дополнительного образования Дворец творчества детей и молодежи им. Н.И. Сипягина муниципального образования город Новороссийск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353925, г. Новороссийск, пр. Ленина, д.97, т. 8(8617) 60-71-85</a:t>
            </a:r>
          </a:p>
          <a:p>
            <a:pPr algn="ctr"/>
            <a:endParaRPr lang="ru-RU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/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</a:t>
            </a:r>
            <a:r>
              <a:rPr lang="ru-RU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дворец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</a:t>
            </a:r>
            <a:r>
              <a:rPr lang="ru-RU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творчества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lang="ru-RU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рф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en-US" dirty="0">
                <a:solidFill>
                  <a:schemeClr val="bg1"/>
                </a:solidFill>
              </a:rPr>
              <a:t>-mail: </a:t>
            </a:r>
            <a:r>
              <a:rPr lang="en-US" dirty="0" err="1">
                <a:solidFill>
                  <a:schemeClr val="bg1"/>
                </a:solidFill>
              </a:rPr>
              <a:t>dvorectvorchestva@gmail.com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D2EDC5-B467-4208-B343-8A9C78B18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17567"/>
            <a:ext cx="10653485" cy="856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0AE511-DA64-4F2A-ADD5-536E43BD88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3B412AC-CB16-4BC7-AEFD-CD2A15885D11}"/>
              </a:ext>
            </a:extLst>
          </p:cNvPr>
          <p:cNvSpPr/>
          <p:nvPr/>
        </p:nvSpPr>
        <p:spPr>
          <a:xfrm>
            <a:off x="1324569" y="22434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дополнительного образования МО город Новороссийск</a:t>
            </a:r>
          </a:p>
        </p:txBody>
      </p:sp>
      <p:grpSp>
        <p:nvGrpSpPr>
          <p:cNvPr id="7" name="Группа 18">
            <a:extLst>
              <a:ext uri="{FF2B5EF4-FFF2-40B4-BE49-F238E27FC236}">
                <a16:creationId xmlns:a16="http://schemas.microsoft.com/office/drawing/2014/main" xmlns="" id="{04C17202-FE0C-46DF-BAA3-6895E971407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FFE0CC8D-1C18-476C-9AC2-EB0353A59503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Прямоугольник 11">
              <a:extLst>
                <a:ext uri="{FF2B5EF4-FFF2-40B4-BE49-F238E27FC236}">
                  <a16:creationId xmlns:a16="http://schemas.microsoft.com/office/drawing/2014/main" xmlns="" id="{BFF8A5C7-11E3-4B53-B00A-1F9C8B4F3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4C59CF-5380-4817-BB06-7363E890ED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0" t="9373" r="42526" b="73465"/>
          <a:stretch/>
        </p:blipFill>
        <p:spPr>
          <a:xfrm>
            <a:off x="6293474" y="900461"/>
            <a:ext cx="5773973" cy="10707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29F4E18-8356-441A-8592-BB93800B55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7" t="15445" r="36363" b="60132"/>
          <a:stretch/>
        </p:blipFill>
        <p:spPr>
          <a:xfrm>
            <a:off x="108636" y="2079537"/>
            <a:ext cx="6618089" cy="16748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78C5BBA-E098-498C-937A-6B739D1F53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8" t="13081" r="28787" b="65426"/>
          <a:stretch/>
        </p:blipFill>
        <p:spPr>
          <a:xfrm>
            <a:off x="124553" y="959542"/>
            <a:ext cx="6099228" cy="10707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1307367-977A-4BA0-A783-7930D8FB06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42" t="8196" r="20267" b="75885"/>
          <a:stretch/>
        </p:blipFill>
        <p:spPr>
          <a:xfrm>
            <a:off x="126912" y="4343643"/>
            <a:ext cx="6600809" cy="970701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E789D1F-977E-4F76-A6F1-88BD9AC496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4" t="5254" r="40446" b="75014"/>
          <a:stretch/>
        </p:blipFill>
        <p:spPr>
          <a:xfrm>
            <a:off x="6774812" y="1941102"/>
            <a:ext cx="5292634" cy="10896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AB90381-06B3-4F3C-8DF5-EC14A5A735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742" t="12053" r="65990" b="71280"/>
          <a:stretch/>
        </p:blipFill>
        <p:spPr>
          <a:xfrm>
            <a:off x="9481767" y="2461435"/>
            <a:ext cx="2585679" cy="1587756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C8784A5-97CD-4D79-81AC-7CC4E87A0D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66" t="21386" r="10223" b="50000"/>
          <a:stretch/>
        </p:blipFill>
        <p:spPr>
          <a:xfrm>
            <a:off x="1974070" y="2886159"/>
            <a:ext cx="7232181" cy="13872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655754F-39E2-47E2-A133-EBF3C47E257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32" t="12474" r="15866" b="53003"/>
          <a:stretch/>
        </p:blipFill>
        <p:spPr>
          <a:xfrm>
            <a:off x="6610955" y="4103923"/>
            <a:ext cx="5141844" cy="14304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DED2263-88C3-4198-8A00-E320871D29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77" t="15578" r="41170" b="65794"/>
          <a:stretch/>
        </p:blipFill>
        <p:spPr>
          <a:xfrm>
            <a:off x="5798061" y="5224596"/>
            <a:ext cx="6285303" cy="12775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AE3C7D5-1409-4CDF-8365-3EEDF5354F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717" t="29897" r="36988" b="38086"/>
          <a:stretch/>
        </p:blipFill>
        <p:spPr>
          <a:xfrm>
            <a:off x="789027" y="5253791"/>
            <a:ext cx="4073612" cy="12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1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МУНИЦИПАЛЬНОЙ ЦЕЛЕВОЙ ПРОГРАММЫ РАЗВИТИЯ дополнительного образования МО город Новороссийск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35812043"/>
              </p:ext>
            </p:extLst>
          </p:nvPr>
        </p:nvGraphicFramePr>
        <p:xfrm>
          <a:off x="484226" y="1285461"/>
          <a:ext cx="7294799" cy="480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Блок-схема: процесс 12"/>
          <p:cNvSpPr/>
          <p:nvPr/>
        </p:nvSpPr>
        <p:spPr>
          <a:xfrm>
            <a:off x="8933173" y="3775933"/>
            <a:ext cx="2782011" cy="1563756"/>
          </a:xfrm>
          <a:prstGeom prst="flowChartProcess">
            <a:avLst/>
          </a:prstGeom>
          <a:gradFill flip="none" rotWithShape="1">
            <a:gsLst>
              <a:gs pos="0">
                <a:srgbClr val="7698D4">
                  <a:tint val="66000"/>
                  <a:satMod val="160000"/>
                </a:srgbClr>
              </a:gs>
              <a:gs pos="50000">
                <a:srgbClr val="7698D4">
                  <a:tint val="44500"/>
                  <a:satMod val="160000"/>
                </a:srgbClr>
              </a:gs>
              <a:gs pos="100000">
                <a:srgbClr val="7698D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D60093"/>
                </a:solidFill>
              </a:rPr>
              <a:t>Удельный вес численности детей, охваченных технической  и естественнонаучной направленностями- 20% </a:t>
            </a:r>
          </a:p>
          <a:p>
            <a:pPr algn="ctr"/>
            <a:endParaRPr lang="ru-RU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8807911" y="1903783"/>
            <a:ext cx="2907273" cy="1565486"/>
          </a:xfrm>
          <a:prstGeom prst="flowChartProcess">
            <a:avLst/>
          </a:prstGeom>
          <a:gradFill flip="none" rotWithShape="1">
            <a:gsLst>
              <a:gs pos="0">
                <a:srgbClr val="7698D4">
                  <a:tint val="66000"/>
                  <a:satMod val="160000"/>
                </a:srgbClr>
              </a:gs>
              <a:gs pos="50000">
                <a:srgbClr val="7698D4">
                  <a:tint val="44500"/>
                  <a:satMod val="160000"/>
                </a:srgbClr>
              </a:gs>
              <a:gs pos="100000">
                <a:srgbClr val="7698D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D60093"/>
                </a:solidFill>
              </a:rPr>
              <a:t>Охват детей ДО в возрасте от5 до 18 лет (%)- 75%</a:t>
            </a:r>
          </a:p>
          <a:p>
            <a:pPr algn="ctr"/>
            <a:endParaRPr lang="ru-RU" dirty="0"/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7960970" y="1210613"/>
            <a:ext cx="732654" cy="5048519"/>
          </a:xfrm>
          <a:prstGeom prst="rightBrace">
            <a:avLst>
              <a:gd name="adj1" fmla="val 54909"/>
              <a:gd name="adj2" fmla="val 45423"/>
            </a:avLst>
          </a:prstGeom>
          <a:solidFill>
            <a:srgbClr val="C684B9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6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lla\Desktop\план МОЦ на 2021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27" y="894412"/>
            <a:ext cx="2109084" cy="298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Блок-схема: документ 21">
            <a:extLst>
              <a:ext uri="{FF2B5EF4-FFF2-40B4-BE49-F238E27FC236}">
                <a16:creationId xmlns:a16="http://schemas.microsoft.com/office/drawing/2014/main" xmlns="" id="{7ACFBAE8-140F-4DF4-968C-207C9F35E8F0}"/>
              </a:ext>
            </a:extLst>
          </p:cNvPr>
          <p:cNvSpPr/>
          <p:nvPr/>
        </p:nvSpPr>
        <p:spPr>
          <a:xfrm rot="9969426" flipV="1">
            <a:off x="159068" y="3341499"/>
            <a:ext cx="5367963" cy="19813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" h="22854">
                <a:moveTo>
                  <a:pt x="417" y="0"/>
                </a:moveTo>
                <a:cubicBezTo>
                  <a:pt x="2841" y="12158"/>
                  <a:pt x="19179" y="-10674"/>
                  <a:pt x="18677" y="13412"/>
                </a:cubicBezTo>
                <a:cubicBezTo>
                  <a:pt x="11477" y="7638"/>
                  <a:pt x="-2594" y="45782"/>
                  <a:pt x="41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документ 21">
            <a:extLst>
              <a:ext uri="{FF2B5EF4-FFF2-40B4-BE49-F238E27FC236}">
                <a16:creationId xmlns:a16="http://schemas.microsoft.com/office/drawing/2014/main" xmlns="" id="{7ACFBAE8-140F-4DF4-968C-207C9F35E8F0}"/>
              </a:ext>
            </a:extLst>
          </p:cNvPr>
          <p:cNvSpPr/>
          <p:nvPr/>
        </p:nvSpPr>
        <p:spPr>
          <a:xfrm rot="10423025" flipV="1">
            <a:off x="6355445" y="888848"/>
            <a:ext cx="5111138" cy="204484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" h="22854">
                <a:moveTo>
                  <a:pt x="417" y="0"/>
                </a:moveTo>
                <a:cubicBezTo>
                  <a:pt x="2841" y="12158"/>
                  <a:pt x="19179" y="-10674"/>
                  <a:pt x="18677" y="13412"/>
                </a:cubicBezTo>
                <a:cubicBezTo>
                  <a:pt x="11477" y="7638"/>
                  <a:pt x="-2594" y="45782"/>
                  <a:pt x="41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B33F137-AF76-4669-A60E-AC8AE4E7E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515069" y="438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СОЗДАНИЮ И ОБЕСПЕЧЕНИЮ ДЕЯТЕЛЬНОСТИ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дополнительного образования детей (МОЦ)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A81E52-D2CC-4135-8FAA-9203575E9529}"/>
              </a:ext>
            </a:extLst>
          </p:cNvPr>
          <p:cNvSpPr txBox="1"/>
          <p:nvPr/>
        </p:nvSpPr>
        <p:spPr>
          <a:xfrm>
            <a:off x="1085851" y="3877045"/>
            <a:ext cx="4424090" cy="127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D60093"/>
                </a:solidFill>
                <a:cs typeface="Times New Roman" panose="02020603050405020304" pitchFamily="18" charset="0"/>
              </a:rPr>
              <a:t>ПЛАН 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РАБОТЫ </a:t>
            </a:r>
            <a:r>
              <a:rPr lang="ru-RU" b="1" dirty="0" smtClean="0">
                <a:solidFill>
                  <a:srgbClr val="D60093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МОЦ  утвержден и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согласован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10.01.2021г. начальником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УО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МО г. Новороссийск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0D46FD-AFF8-4E4A-B80A-D88216D0F17C}"/>
              </a:ext>
            </a:extLst>
          </p:cNvPr>
          <p:cNvSpPr txBox="1"/>
          <p:nvPr/>
        </p:nvSpPr>
        <p:spPr>
          <a:xfrm rot="21041004">
            <a:off x="7399887" y="1120315"/>
            <a:ext cx="4286458" cy="1553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D60093"/>
                </a:solidFill>
                <a:cs typeface="Times New Roman" panose="02020603050405020304" pitchFamily="18" charset="0"/>
              </a:rPr>
              <a:t> МЕДИАПЛАН </a:t>
            </a: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СОГЛАСОВАН </a:t>
            </a:r>
            <a:b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и утвержден с начальником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УО   МО  г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Новороссийск   от  10.01.2021г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95ED8D-AD7E-4CAC-9931-E428233C4C9E}"/>
              </a:ext>
            </a:extLst>
          </p:cNvPr>
          <p:cNvSpPr/>
          <p:nvPr/>
        </p:nvSpPr>
        <p:spPr>
          <a:xfrm>
            <a:off x="1800239" y="6098447"/>
            <a:ext cx="9734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http://дворец-творчества.рф/index.php/senter/munitsipal-nyj-opornyj-tsentr</a:t>
            </a:r>
            <a:endParaRPr lang="ru-RU" sz="2000" dirty="0">
              <a:solidFill>
                <a:srgbClr val="D60093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0ECC7207-7A12-4F4D-A884-0C16E1A76060}"/>
              </a:ext>
            </a:extLst>
          </p:cNvPr>
          <p:cNvSpPr/>
          <p:nvPr/>
        </p:nvSpPr>
        <p:spPr>
          <a:xfrm>
            <a:off x="8401634" y="3314700"/>
            <a:ext cx="3016780" cy="514350"/>
          </a:xfrm>
          <a:custGeom>
            <a:avLst/>
            <a:gdLst>
              <a:gd name="connsiteX0" fmla="*/ 0 w 3015094"/>
              <a:gd name="connsiteY0" fmla="*/ 257175 h 514350"/>
              <a:gd name="connsiteX1" fmla="*/ 1507547 w 3015094"/>
              <a:gd name="connsiteY1" fmla="*/ 0 h 514350"/>
              <a:gd name="connsiteX2" fmla="*/ 3015094 w 3015094"/>
              <a:gd name="connsiteY2" fmla="*/ 257175 h 514350"/>
              <a:gd name="connsiteX3" fmla="*/ 1507547 w 3015094"/>
              <a:gd name="connsiteY3" fmla="*/ 514350 h 514350"/>
              <a:gd name="connsiteX4" fmla="*/ 0 w 3015094"/>
              <a:gd name="connsiteY4" fmla="*/ 257175 h 514350"/>
              <a:gd name="connsiteX0" fmla="*/ 843 w 3016780"/>
              <a:gd name="connsiteY0" fmla="*/ 257175 h 514350"/>
              <a:gd name="connsiteX1" fmla="*/ 1508390 w 3016780"/>
              <a:gd name="connsiteY1" fmla="*/ 0 h 514350"/>
              <a:gd name="connsiteX2" fmla="*/ 3015937 w 3016780"/>
              <a:gd name="connsiteY2" fmla="*/ 257175 h 514350"/>
              <a:gd name="connsiteX3" fmla="*/ 1508390 w 3016780"/>
              <a:gd name="connsiteY3" fmla="*/ 514350 h 514350"/>
              <a:gd name="connsiteX4" fmla="*/ 843 w 3016780"/>
              <a:gd name="connsiteY4" fmla="*/ 257175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6780" h="514350">
                <a:moveTo>
                  <a:pt x="843" y="257175"/>
                </a:moveTo>
                <a:cubicBezTo>
                  <a:pt x="843" y="115141"/>
                  <a:pt x="675795" y="0"/>
                  <a:pt x="1508390" y="0"/>
                </a:cubicBezTo>
                <a:cubicBezTo>
                  <a:pt x="2340985" y="0"/>
                  <a:pt x="3015937" y="115141"/>
                  <a:pt x="3015937" y="257175"/>
                </a:cubicBezTo>
                <a:cubicBezTo>
                  <a:pt x="3015937" y="399209"/>
                  <a:pt x="3102985" y="514350"/>
                  <a:pt x="1508390" y="514350"/>
                </a:cubicBezTo>
                <a:cubicBezTo>
                  <a:pt x="-86205" y="514350"/>
                  <a:pt x="843" y="399209"/>
                  <a:pt x="843" y="257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документ 21">
            <a:extLst>
              <a:ext uri="{FF2B5EF4-FFF2-40B4-BE49-F238E27FC236}">
                <a16:creationId xmlns:a16="http://schemas.microsoft.com/office/drawing/2014/main" xmlns="" id="{7ACFBAE8-140F-4DF4-968C-207C9F35E8F0}"/>
              </a:ext>
            </a:extLst>
          </p:cNvPr>
          <p:cNvSpPr/>
          <p:nvPr/>
        </p:nvSpPr>
        <p:spPr>
          <a:xfrm rot="10385654" flipV="1">
            <a:off x="3616552" y="4657997"/>
            <a:ext cx="5077881" cy="161756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" h="22854">
                <a:moveTo>
                  <a:pt x="417" y="0"/>
                </a:moveTo>
                <a:cubicBezTo>
                  <a:pt x="2841" y="12158"/>
                  <a:pt x="19179" y="-10674"/>
                  <a:pt x="18677" y="13412"/>
                </a:cubicBezTo>
                <a:cubicBezTo>
                  <a:pt x="11477" y="7638"/>
                  <a:pt x="-2594" y="45782"/>
                  <a:pt x="41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D60093"/>
                </a:solidFill>
              </a:rPr>
              <a:t> </a:t>
            </a:r>
            <a:r>
              <a:rPr lang="ru-RU" sz="2000" b="1" spc="100" dirty="0" smtClean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РАЗМЕЩЕНИЕ  ИНФОРМАЦИИ</a:t>
            </a:r>
            <a:endParaRPr lang="ru-RU" dirty="0">
              <a:solidFill>
                <a:srgbClr val="D60093"/>
              </a:solidFill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552692"/>
              </p:ext>
            </p:extLst>
          </p:nvPr>
        </p:nvGraphicFramePr>
        <p:xfrm>
          <a:off x="8915813" y="2766763"/>
          <a:ext cx="2498538" cy="3331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Документ" r:id="rId7" imgW="6665899" imgH="9115295" progId="Word.Document.12">
                  <p:embed/>
                </p:oleObj>
              </mc:Choice>
              <mc:Fallback>
                <p:oleObj name="Документ" r:id="rId7" imgW="6665899" imgH="91152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15813" y="2766763"/>
                        <a:ext cx="2498538" cy="3331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C:\Users\Alla\Desktop\МОЦ\отчеты МОЦ\совещание 18.05.21г\IMG_20210518_1105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46" y="2653520"/>
            <a:ext cx="2171552" cy="1628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26" y="894412"/>
            <a:ext cx="2394471" cy="17958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3379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документ 21">
            <a:extLst>
              <a:ext uri="{FF2B5EF4-FFF2-40B4-BE49-F238E27FC236}">
                <a16:creationId xmlns:a16="http://schemas.microsoft.com/office/drawing/2014/main" xmlns="" id="{2E2C09B7-D18B-4035-8A63-9F08FABFD4C9}"/>
              </a:ext>
            </a:extLst>
          </p:cNvPr>
          <p:cNvSpPr/>
          <p:nvPr/>
        </p:nvSpPr>
        <p:spPr>
          <a:xfrm flipH="1" flipV="1">
            <a:off x="457149" y="5087971"/>
            <a:ext cx="7017497" cy="16432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  <a:gd name="connsiteX0" fmla="*/ 459 w 17170"/>
              <a:gd name="connsiteY0" fmla="*/ 0 h 22932"/>
              <a:gd name="connsiteX1" fmla="*/ 17158 w 17170"/>
              <a:gd name="connsiteY1" fmla="*/ 13646 h 22932"/>
              <a:gd name="connsiteX2" fmla="*/ 459 w 17170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35 w 17134"/>
              <a:gd name="connsiteY0" fmla="*/ 0 h 22643"/>
              <a:gd name="connsiteX1" fmla="*/ 17134 w 17134"/>
              <a:gd name="connsiteY1" fmla="*/ 13646 h 22643"/>
              <a:gd name="connsiteX2" fmla="*/ 435 w 17134"/>
              <a:gd name="connsiteY2" fmla="*/ 0 h 22643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378 w 17077"/>
              <a:gd name="connsiteY0" fmla="*/ 0 h 17410"/>
              <a:gd name="connsiteX1" fmla="*/ 17077 w 17077"/>
              <a:gd name="connsiteY1" fmla="*/ 13646 h 17410"/>
              <a:gd name="connsiteX2" fmla="*/ 378 w 17077"/>
              <a:gd name="connsiteY2" fmla="*/ 0 h 17410"/>
              <a:gd name="connsiteX0" fmla="*/ 374 w 17244"/>
              <a:gd name="connsiteY0" fmla="*/ 0 h 17587"/>
              <a:gd name="connsiteX1" fmla="*/ 17244 w 17244"/>
              <a:gd name="connsiteY1" fmla="*/ 14115 h 17587"/>
              <a:gd name="connsiteX2" fmla="*/ 374 w 17244"/>
              <a:gd name="connsiteY2" fmla="*/ 0 h 175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02"/>
              <a:gd name="connsiteY0" fmla="*/ 0 h 16584"/>
              <a:gd name="connsiteX1" fmla="*/ 17202 w 17202"/>
              <a:gd name="connsiteY1" fmla="*/ 13529 h 16584"/>
              <a:gd name="connsiteX2" fmla="*/ 353 w 17202"/>
              <a:gd name="connsiteY2" fmla="*/ 0 h 16584"/>
              <a:gd name="connsiteX0" fmla="*/ 349 w 17198"/>
              <a:gd name="connsiteY0" fmla="*/ 0 h 18089"/>
              <a:gd name="connsiteX1" fmla="*/ 17198 w 17198"/>
              <a:gd name="connsiteY1" fmla="*/ 13529 h 18089"/>
              <a:gd name="connsiteX2" fmla="*/ 349 w 17198"/>
              <a:gd name="connsiteY2" fmla="*/ 0 h 18089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57 w 15105"/>
              <a:gd name="connsiteY0" fmla="*/ 0 h 18930"/>
              <a:gd name="connsiteX1" fmla="*/ 15105 w 15105"/>
              <a:gd name="connsiteY1" fmla="*/ 15287 h 18930"/>
              <a:gd name="connsiteX2" fmla="*/ 357 w 15105"/>
              <a:gd name="connsiteY2" fmla="*/ 0 h 18930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64"/>
              <a:gd name="connsiteY0" fmla="*/ 0 h 19083"/>
              <a:gd name="connsiteX1" fmla="*/ 13653 w 13664"/>
              <a:gd name="connsiteY1" fmla="*/ 15639 h 19083"/>
              <a:gd name="connsiteX2" fmla="*/ 389 w 13664"/>
              <a:gd name="connsiteY2" fmla="*/ 0 h 1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4" h="19083">
                <a:moveTo>
                  <a:pt x="389" y="0"/>
                </a:moveTo>
                <a:cubicBezTo>
                  <a:pt x="2813" y="12158"/>
                  <a:pt x="14072" y="-10088"/>
                  <a:pt x="13653" y="15639"/>
                </a:cubicBezTo>
                <a:cubicBezTo>
                  <a:pt x="11286" y="12209"/>
                  <a:pt x="-2472" y="33240"/>
                  <a:pt x="389" y="0"/>
                </a:cubicBezTo>
                <a:close/>
              </a:path>
            </a:pathLst>
          </a:custGeom>
          <a:solidFill>
            <a:srgbClr val="75C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33" y="-9525"/>
            <a:ext cx="1005488" cy="8569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372193" y="81997"/>
            <a:ext cx="10791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и распространению системы персонифицированного финансирования дополнительного образования детей (ПФДО)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8CE52A-F6F0-4AE4-97EB-1F3EDF99846A}"/>
              </a:ext>
            </a:extLst>
          </p:cNvPr>
          <p:cNvSpPr txBox="1"/>
          <p:nvPr/>
        </p:nvSpPr>
        <p:spPr>
          <a:xfrm>
            <a:off x="5557013" y="905861"/>
            <a:ext cx="6340827" cy="483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СОВЕЩАНИЕ-КОНСУЛЬТАЦИИ 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30.03.21г.-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«Актуальные вопросы реализации Целевой модели развития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ополнительного образования детей Краснодарского края»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ОБУЧАЮЩИЕ </a:t>
            </a:r>
            <a:r>
              <a:rPr lang="ru-RU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СЕМИНАРЫ: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23.03. 21г.-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по разработке и внедрению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разноуровневых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ДОП;</a:t>
            </a:r>
          </a:p>
          <a:p>
            <a:pPr algn="just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26.03.21г.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-семинар по сопровождению и внедрению ДОП в сетевой форме;</a:t>
            </a:r>
          </a:p>
          <a:p>
            <a:pPr algn="just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28.09.21г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участие в видеоконференции РМЦ Краснодарского края по вопросам внедрения ПФДО, работе Навигатора;</a:t>
            </a:r>
          </a:p>
          <a:p>
            <a:pPr algn="just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22.12.21г.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совещание  по вопросам ПФДО за 1 полугодие 2021г., участие в краевом конкурсе профессионального мастерства «АРКТУР»</a:t>
            </a:r>
          </a:p>
          <a:p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D300251-8907-4181-86A6-133DC978EE68}"/>
              </a:ext>
            </a:extLst>
          </p:cNvPr>
          <p:cNvSpPr txBox="1"/>
          <p:nvPr/>
        </p:nvSpPr>
        <p:spPr>
          <a:xfrm>
            <a:off x="3418104" y="6026419"/>
            <a:ext cx="8745321" cy="3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50" dirty="0" smtClean="0">
                <a:solidFill>
                  <a:srgbClr val="D60093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</a:t>
            </a:r>
            <a:r>
              <a:rPr lang="ru-RU" sz="1850" b="1" u="sng" dirty="0" smtClean="0">
                <a:solidFill>
                  <a:srgbClr val="D60093"/>
                </a:solidFill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ttp</a:t>
            </a:r>
            <a:r>
              <a:rPr lang="ru-RU" sz="1850" b="1" u="sng" dirty="0">
                <a:solidFill>
                  <a:srgbClr val="D60093"/>
                </a:solidFill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://дворец-творчества.рф/index.php/senter/munitsipal-nyj-opornyj-tsentr</a:t>
            </a:r>
            <a:endParaRPr lang="ru-RU" sz="1850" b="1" u="sng" dirty="0">
              <a:solidFill>
                <a:srgbClr val="D60093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D5F7CF-E188-4474-B16A-CAE67751455E}"/>
              </a:ext>
            </a:extLst>
          </p:cNvPr>
          <p:cNvSpPr txBox="1"/>
          <p:nvPr/>
        </p:nvSpPr>
        <p:spPr>
          <a:xfrm>
            <a:off x="-1712624" y="5415430"/>
            <a:ext cx="8832473" cy="1080296"/>
          </a:xfrm>
          <a:custGeom>
            <a:avLst/>
            <a:gdLst>
              <a:gd name="connsiteX0" fmla="*/ 0 w 8832473"/>
              <a:gd name="connsiteY0" fmla="*/ 0 h 1065676"/>
              <a:gd name="connsiteX1" fmla="*/ 8832473 w 8832473"/>
              <a:gd name="connsiteY1" fmla="*/ 0 h 1065676"/>
              <a:gd name="connsiteX2" fmla="*/ 8832473 w 8832473"/>
              <a:gd name="connsiteY2" fmla="*/ 1065676 h 1065676"/>
              <a:gd name="connsiteX3" fmla="*/ 0 w 8832473"/>
              <a:gd name="connsiteY3" fmla="*/ 1065676 h 1065676"/>
              <a:gd name="connsiteX4" fmla="*/ 0 w 8832473"/>
              <a:gd name="connsiteY4" fmla="*/ 0 h 1065676"/>
              <a:gd name="connsiteX0" fmla="*/ 1323975 w 8832473"/>
              <a:gd name="connsiteY0" fmla="*/ 0 h 1075201"/>
              <a:gd name="connsiteX1" fmla="*/ 8832473 w 8832473"/>
              <a:gd name="connsiteY1" fmla="*/ 9525 h 1075201"/>
              <a:gd name="connsiteX2" fmla="*/ 8832473 w 8832473"/>
              <a:gd name="connsiteY2" fmla="*/ 1075201 h 1075201"/>
              <a:gd name="connsiteX3" fmla="*/ 0 w 8832473"/>
              <a:gd name="connsiteY3" fmla="*/ 1075201 h 1075201"/>
              <a:gd name="connsiteX4" fmla="*/ 1323975 w 8832473"/>
              <a:gd name="connsiteY4" fmla="*/ 0 h 10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2473" h="1075201">
                <a:moveTo>
                  <a:pt x="1323975" y="0"/>
                </a:moveTo>
                <a:lnTo>
                  <a:pt x="8832473" y="9525"/>
                </a:lnTo>
                <a:lnTo>
                  <a:pt x="8832473" y="1075201"/>
                </a:lnTo>
                <a:lnTo>
                  <a:pt x="0" y="1075201"/>
                </a:lnTo>
                <a:lnTo>
                  <a:pt x="1323975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D60093"/>
                </a:solidFill>
                <a:ea typeface="Times New Roman" panose="02020603050405020304" pitchFamily="18" charset="0"/>
              </a:rPr>
              <a:t>ОЗНАКОМЛЕНИЕ </a:t>
            </a:r>
            <a:r>
              <a:rPr lang="ru-RU" sz="1800" b="1" dirty="0" smtClean="0">
                <a:solidFill>
                  <a:srgbClr val="D60093"/>
                </a:solidFill>
                <a:ea typeface="Times New Roman" panose="02020603050405020304" pitchFamily="18" charset="0"/>
              </a:rPr>
              <a:t>РОДИТЕЛЕЙ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 персонифицированным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финансированием дополнительного образования детей </a:t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Блок-схема: документ 21">
            <a:extLst>
              <a:ext uri="{FF2B5EF4-FFF2-40B4-BE49-F238E27FC236}">
                <a16:creationId xmlns:a16="http://schemas.microsoft.com/office/drawing/2014/main" xmlns="" id="{2E2C09B7-D18B-4035-8A63-9F08FABFD4C9}"/>
              </a:ext>
            </a:extLst>
          </p:cNvPr>
          <p:cNvSpPr/>
          <p:nvPr/>
        </p:nvSpPr>
        <p:spPr>
          <a:xfrm rot="10800000" flipH="1" flipV="1">
            <a:off x="189440" y="788196"/>
            <a:ext cx="4737401" cy="127812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  <a:gd name="connsiteX0" fmla="*/ 459 w 17170"/>
              <a:gd name="connsiteY0" fmla="*/ 0 h 22932"/>
              <a:gd name="connsiteX1" fmla="*/ 17158 w 17170"/>
              <a:gd name="connsiteY1" fmla="*/ 13646 h 22932"/>
              <a:gd name="connsiteX2" fmla="*/ 459 w 17170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59 w 17158"/>
              <a:gd name="connsiteY0" fmla="*/ 0 h 22932"/>
              <a:gd name="connsiteX1" fmla="*/ 17158 w 17158"/>
              <a:gd name="connsiteY1" fmla="*/ 13646 h 22932"/>
              <a:gd name="connsiteX2" fmla="*/ 459 w 17158"/>
              <a:gd name="connsiteY2" fmla="*/ 0 h 22932"/>
              <a:gd name="connsiteX0" fmla="*/ 435 w 17134"/>
              <a:gd name="connsiteY0" fmla="*/ 0 h 22643"/>
              <a:gd name="connsiteX1" fmla="*/ 17134 w 17134"/>
              <a:gd name="connsiteY1" fmla="*/ 13646 h 22643"/>
              <a:gd name="connsiteX2" fmla="*/ 435 w 17134"/>
              <a:gd name="connsiteY2" fmla="*/ 0 h 22643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412 w 17111"/>
              <a:gd name="connsiteY0" fmla="*/ 0 h 22835"/>
              <a:gd name="connsiteX1" fmla="*/ 17111 w 17111"/>
              <a:gd name="connsiteY1" fmla="*/ 13646 h 22835"/>
              <a:gd name="connsiteX2" fmla="*/ 412 w 17111"/>
              <a:gd name="connsiteY2" fmla="*/ 0 h 22835"/>
              <a:gd name="connsiteX0" fmla="*/ 378 w 17077"/>
              <a:gd name="connsiteY0" fmla="*/ 0 h 17410"/>
              <a:gd name="connsiteX1" fmla="*/ 17077 w 17077"/>
              <a:gd name="connsiteY1" fmla="*/ 13646 h 17410"/>
              <a:gd name="connsiteX2" fmla="*/ 378 w 17077"/>
              <a:gd name="connsiteY2" fmla="*/ 0 h 17410"/>
              <a:gd name="connsiteX0" fmla="*/ 374 w 17244"/>
              <a:gd name="connsiteY0" fmla="*/ 0 h 17587"/>
              <a:gd name="connsiteX1" fmla="*/ 17244 w 17244"/>
              <a:gd name="connsiteY1" fmla="*/ 14115 h 17587"/>
              <a:gd name="connsiteX2" fmla="*/ 374 w 17244"/>
              <a:gd name="connsiteY2" fmla="*/ 0 h 175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23"/>
              <a:gd name="connsiteY0" fmla="*/ 0 h 16787"/>
              <a:gd name="connsiteX1" fmla="*/ 17223 w 17223"/>
              <a:gd name="connsiteY1" fmla="*/ 14115 h 16787"/>
              <a:gd name="connsiteX2" fmla="*/ 353 w 17223"/>
              <a:gd name="connsiteY2" fmla="*/ 0 h 16787"/>
              <a:gd name="connsiteX0" fmla="*/ 353 w 17202"/>
              <a:gd name="connsiteY0" fmla="*/ 0 h 16584"/>
              <a:gd name="connsiteX1" fmla="*/ 17202 w 17202"/>
              <a:gd name="connsiteY1" fmla="*/ 13529 h 16584"/>
              <a:gd name="connsiteX2" fmla="*/ 353 w 17202"/>
              <a:gd name="connsiteY2" fmla="*/ 0 h 16584"/>
              <a:gd name="connsiteX0" fmla="*/ 349 w 17198"/>
              <a:gd name="connsiteY0" fmla="*/ 0 h 18089"/>
              <a:gd name="connsiteX1" fmla="*/ 17198 w 17198"/>
              <a:gd name="connsiteY1" fmla="*/ 13529 h 18089"/>
              <a:gd name="connsiteX2" fmla="*/ 349 w 17198"/>
              <a:gd name="connsiteY2" fmla="*/ 0 h 18089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94 w 15142"/>
              <a:gd name="connsiteY0" fmla="*/ 0 h 18811"/>
              <a:gd name="connsiteX1" fmla="*/ 15142 w 15142"/>
              <a:gd name="connsiteY1" fmla="*/ 15287 h 18811"/>
              <a:gd name="connsiteX2" fmla="*/ 394 w 15142"/>
              <a:gd name="connsiteY2" fmla="*/ 0 h 18811"/>
              <a:gd name="connsiteX0" fmla="*/ 357 w 15105"/>
              <a:gd name="connsiteY0" fmla="*/ 0 h 18930"/>
              <a:gd name="connsiteX1" fmla="*/ 15105 w 15105"/>
              <a:gd name="connsiteY1" fmla="*/ 15287 h 18930"/>
              <a:gd name="connsiteX2" fmla="*/ 357 w 15105"/>
              <a:gd name="connsiteY2" fmla="*/ 0 h 18930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53"/>
              <a:gd name="connsiteY0" fmla="*/ 0 h 19083"/>
              <a:gd name="connsiteX1" fmla="*/ 13653 w 13653"/>
              <a:gd name="connsiteY1" fmla="*/ 15639 h 19083"/>
              <a:gd name="connsiteX2" fmla="*/ 389 w 13653"/>
              <a:gd name="connsiteY2" fmla="*/ 0 h 19083"/>
              <a:gd name="connsiteX0" fmla="*/ 389 w 13664"/>
              <a:gd name="connsiteY0" fmla="*/ 0 h 19083"/>
              <a:gd name="connsiteX1" fmla="*/ 13653 w 13664"/>
              <a:gd name="connsiteY1" fmla="*/ 15639 h 19083"/>
              <a:gd name="connsiteX2" fmla="*/ 389 w 13664"/>
              <a:gd name="connsiteY2" fmla="*/ 0 h 1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4" h="19083">
                <a:moveTo>
                  <a:pt x="389" y="0"/>
                </a:moveTo>
                <a:cubicBezTo>
                  <a:pt x="2813" y="12158"/>
                  <a:pt x="14072" y="-10088"/>
                  <a:pt x="13653" y="15639"/>
                </a:cubicBezTo>
                <a:cubicBezTo>
                  <a:pt x="11286" y="12209"/>
                  <a:pt x="-2472" y="33240"/>
                  <a:pt x="389" y="0"/>
                </a:cubicBezTo>
                <a:close/>
              </a:path>
            </a:pathLst>
          </a:custGeom>
          <a:solidFill>
            <a:srgbClr val="75C1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4D5F7CF-E188-4474-B16A-CAE67751455E}"/>
              </a:ext>
            </a:extLst>
          </p:cNvPr>
          <p:cNvSpPr txBox="1"/>
          <p:nvPr/>
        </p:nvSpPr>
        <p:spPr>
          <a:xfrm>
            <a:off x="517800" y="1081825"/>
            <a:ext cx="4080680" cy="1310743"/>
          </a:xfrm>
          <a:custGeom>
            <a:avLst/>
            <a:gdLst>
              <a:gd name="connsiteX0" fmla="*/ 0 w 8832473"/>
              <a:gd name="connsiteY0" fmla="*/ 0 h 1065676"/>
              <a:gd name="connsiteX1" fmla="*/ 8832473 w 8832473"/>
              <a:gd name="connsiteY1" fmla="*/ 0 h 1065676"/>
              <a:gd name="connsiteX2" fmla="*/ 8832473 w 8832473"/>
              <a:gd name="connsiteY2" fmla="*/ 1065676 h 1065676"/>
              <a:gd name="connsiteX3" fmla="*/ 0 w 8832473"/>
              <a:gd name="connsiteY3" fmla="*/ 1065676 h 1065676"/>
              <a:gd name="connsiteX4" fmla="*/ 0 w 8832473"/>
              <a:gd name="connsiteY4" fmla="*/ 0 h 1065676"/>
              <a:gd name="connsiteX0" fmla="*/ 1323975 w 8832473"/>
              <a:gd name="connsiteY0" fmla="*/ 0 h 1075201"/>
              <a:gd name="connsiteX1" fmla="*/ 8832473 w 8832473"/>
              <a:gd name="connsiteY1" fmla="*/ 9525 h 1075201"/>
              <a:gd name="connsiteX2" fmla="*/ 8832473 w 8832473"/>
              <a:gd name="connsiteY2" fmla="*/ 1075201 h 1075201"/>
              <a:gd name="connsiteX3" fmla="*/ 0 w 8832473"/>
              <a:gd name="connsiteY3" fmla="*/ 1075201 h 1075201"/>
              <a:gd name="connsiteX4" fmla="*/ 1323975 w 8832473"/>
              <a:gd name="connsiteY4" fmla="*/ 0 h 10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2473" h="1075201">
                <a:moveTo>
                  <a:pt x="1323975" y="0"/>
                </a:moveTo>
                <a:lnTo>
                  <a:pt x="8832473" y="9525"/>
                </a:lnTo>
                <a:lnTo>
                  <a:pt x="8832473" y="1075201"/>
                </a:lnTo>
                <a:lnTo>
                  <a:pt x="0" y="1075201"/>
                </a:lnTo>
                <a:lnTo>
                  <a:pt x="1323975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 smtClean="0">
                <a:solidFill>
                  <a:srgbClr val="D60093"/>
                </a:solidFill>
                <a:ea typeface="Times New Roman" panose="02020603050405020304" pitchFamily="18" charset="0"/>
              </a:rPr>
              <a:t>Мониторинг охвата детей дополнительным образованием в МО г. </a:t>
            </a:r>
            <a:r>
              <a:rPr lang="ru-RU" b="1" dirty="0" smtClean="0">
                <a:solidFill>
                  <a:srgbClr val="D60093"/>
                </a:solidFill>
                <a:ea typeface="Times New Roman" panose="02020603050405020304" pitchFamily="18" charset="0"/>
              </a:rPr>
              <a:t>Н</a:t>
            </a:r>
            <a:r>
              <a:rPr lang="ru-RU" sz="1800" b="1" dirty="0" smtClean="0">
                <a:solidFill>
                  <a:srgbClr val="D60093"/>
                </a:solidFill>
                <a:ea typeface="Times New Roman" panose="02020603050405020304" pitchFamily="18" charset="0"/>
              </a:rPr>
              <a:t>овороссийск – 41%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6388" y="2857101"/>
            <a:ext cx="1978925" cy="131439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a typeface="Times New Roman" panose="02020603050405020304" pitchFamily="18" charset="0"/>
              </a:rPr>
              <a:t>109 программ </a:t>
            </a:r>
            <a:r>
              <a:rPr lang="ru-RU" b="1" dirty="0">
                <a:ea typeface="Times New Roman" panose="02020603050405020304" pitchFamily="18" charset="0"/>
              </a:rPr>
              <a:t>прошли </a:t>
            </a:r>
            <a:r>
              <a:rPr lang="ru-RU" b="1" dirty="0" smtClean="0">
                <a:ea typeface="Times New Roman" panose="02020603050405020304" pitchFamily="18" charset="0"/>
              </a:rPr>
              <a:t>экспертизу НОК</a:t>
            </a:r>
            <a:r>
              <a:rPr lang="ru-RU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1727521" y="3692337"/>
            <a:ext cx="1952185" cy="139550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15328 –выдано сертификатов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321459" y="2626978"/>
            <a:ext cx="1952185" cy="139550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1169 программ опубликовано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6543652">
            <a:off x="1045436" y="2284736"/>
            <a:ext cx="719699" cy="36145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4065690">
            <a:off x="3303000" y="2154676"/>
            <a:ext cx="768470" cy="38782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1833328" y="2565873"/>
            <a:ext cx="1544600" cy="597459"/>
          </a:xfrm>
          <a:prstGeom prst="rightArrow">
            <a:avLst>
              <a:gd name="adj1" fmla="val 38285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1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 вправо 22"/>
          <p:cNvSpPr/>
          <p:nvPr/>
        </p:nvSpPr>
        <p:spPr>
          <a:xfrm rot="9651450">
            <a:off x="3130482" y="2488077"/>
            <a:ext cx="1279110" cy="393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851949">
            <a:off x="7873750" y="3164865"/>
            <a:ext cx="1356429" cy="393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AC4E83F-F861-46AE-BA9D-59526C9562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48"/>
          <a:stretch/>
        </p:blipFill>
        <p:spPr>
          <a:xfrm rot="16200000">
            <a:off x="4479341" y="1459997"/>
            <a:ext cx="2850687" cy="767533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110836"/>
            <a:ext cx="11077574" cy="8569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013C459-A295-42DD-B458-44A9DB92FA58}"/>
              </a:ext>
            </a:extLst>
          </p:cNvPr>
          <p:cNvSpPr/>
          <p:nvPr/>
        </p:nvSpPr>
        <p:spPr>
          <a:xfrm>
            <a:off x="1085851" y="100994"/>
            <a:ext cx="11077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EE2D7BA-7259-45D2-A7DD-503D77EF62EC}"/>
              </a:ext>
            </a:extLst>
          </p:cNvPr>
          <p:cNvSpPr/>
          <p:nvPr/>
        </p:nvSpPr>
        <p:spPr>
          <a:xfrm>
            <a:off x="3734485" y="1196612"/>
            <a:ext cx="4959350" cy="2474636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rgbClr val="75C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Краевые конкурсы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«Лучшие практики обеспечения доступного дополнительного образования детей Краснодарского края</a:t>
            </a:r>
            <a:r>
              <a:rPr lang="ru-RU" sz="160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социальная реклама региональной системы дополнительного образования детей Краснодарского края»</a:t>
            </a:r>
            <a:endParaRPr lang="ru-RU" sz="16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A5FA786-8D71-4A1B-A0E0-BF448AC33941}"/>
              </a:ext>
            </a:extLst>
          </p:cNvPr>
          <p:cNvSpPr txBox="1"/>
          <p:nvPr/>
        </p:nvSpPr>
        <p:spPr>
          <a:xfrm>
            <a:off x="2612279" y="4198751"/>
            <a:ext cx="685269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Уровень  подготовки педагогов  </a:t>
            </a:r>
          </a:p>
          <a:p>
            <a:pPr algn="ctr">
              <a:lnSpc>
                <a:spcPct val="90000"/>
              </a:lnSpc>
            </a:pPr>
            <a:r>
              <a:rPr lang="ru-RU" sz="2400" b="1" dirty="0" err="1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мо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 г. Новороссийск за 2021г.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818" y="1157855"/>
            <a:ext cx="37943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Победители муниципального этапа краевого конкурса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b="1" dirty="0" smtClean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Разноуровневые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ДТДМ ,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МАУ ДО ДООСЦ «Надежда»,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ДЮСШ «Ника»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ДЮСШ «Триумф»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Сезонные (заочные)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для мотивированных школьников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ДТДМ, МБУ ДО ЦДО «ИРЦ «Школьник-2»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76943" y="1188632"/>
            <a:ext cx="308648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Победители муниципального этапа краевого конкурса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видео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видеоролик,в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анимация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ДТДМ 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ДЮСШ «Ника»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ЦДО «ИРЦ «Школьник-2»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2006" y="4961860"/>
            <a:ext cx="6550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 категория – 13</a:t>
            </a:r>
          </a:p>
          <a:p>
            <a:pPr algn="ctr"/>
            <a:r>
              <a:rPr lang="ru-RU" sz="2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категория- 8</a:t>
            </a:r>
          </a:p>
          <a:p>
            <a:pPr algn="ctr"/>
            <a:r>
              <a:rPr lang="ru-RU" sz="24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Курсы повышения квалификации-161 </a:t>
            </a:r>
            <a:endParaRPr lang="ru-RU" sz="2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3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B471E3C-B46A-4119-A987-2E0E0B0E1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3925"/>
          <a:stretch/>
        </p:blipFill>
        <p:spPr>
          <a:xfrm>
            <a:off x="6562737" y="1228299"/>
            <a:ext cx="2883885" cy="2139137"/>
          </a:xfrm>
          <a:prstGeom prst="round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E5BA69A-9481-40B6-A83E-94A23C894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88F1215-0D4E-45C7-8A44-CC8F9180551A}"/>
              </a:ext>
            </a:extLst>
          </p:cNvPr>
          <p:cNvSpPr/>
          <p:nvPr/>
        </p:nvSpPr>
        <p:spPr>
          <a:xfrm>
            <a:off x="874751" y="93599"/>
            <a:ext cx="11593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РЕАЛИЗАЦИИ ДОПОЛНИТЕЛЬНЫХ ОБЩЕОБРАЗОВАТЕЛЬНЫХ ПРОГРАММ в СЕТЕВОЙ ФОРМЕ</a:t>
            </a:r>
          </a:p>
        </p:txBody>
      </p:sp>
      <p:sp>
        <p:nvSpPr>
          <p:cNvPr id="21" name="Блок-схема: документ 21">
            <a:extLst>
              <a:ext uri="{FF2B5EF4-FFF2-40B4-BE49-F238E27FC236}">
                <a16:creationId xmlns:a16="http://schemas.microsoft.com/office/drawing/2014/main" xmlns="" id="{6ED61D7F-7B72-42AC-A010-E46A15F34CF5}"/>
              </a:ext>
            </a:extLst>
          </p:cNvPr>
          <p:cNvSpPr/>
          <p:nvPr/>
        </p:nvSpPr>
        <p:spPr>
          <a:xfrm rot="10800000">
            <a:off x="169817" y="1028524"/>
            <a:ext cx="6392920" cy="397077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63 w 21105"/>
              <a:gd name="connsiteY0" fmla="*/ 2360 h 25959"/>
              <a:gd name="connsiteX1" fmla="*/ 21012 w 21105"/>
              <a:gd name="connsiteY1" fmla="*/ 17939 h 25959"/>
              <a:gd name="connsiteX2" fmla="*/ 363 w 21105"/>
              <a:gd name="connsiteY2" fmla="*/ 2360 h 25959"/>
              <a:gd name="connsiteX0" fmla="*/ 363 w 21267"/>
              <a:gd name="connsiteY0" fmla="*/ 1884 h 25483"/>
              <a:gd name="connsiteX1" fmla="*/ 21012 w 21267"/>
              <a:gd name="connsiteY1" fmla="*/ 17463 h 25483"/>
              <a:gd name="connsiteX2" fmla="*/ 363 w 21267"/>
              <a:gd name="connsiteY2" fmla="*/ 1884 h 25483"/>
              <a:gd name="connsiteX0" fmla="*/ 369 w 20962"/>
              <a:gd name="connsiteY0" fmla="*/ 1841 h 25466"/>
              <a:gd name="connsiteX1" fmla="*/ 20702 w 20962"/>
              <a:gd name="connsiteY1" fmla="*/ 17494 h 25466"/>
              <a:gd name="connsiteX2" fmla="*/ 369 w 20962"/>
              <a:gd name="connsiteY2" fmla="*/ 1841 h 25466"/>
              <a:gd name="connsiteX0" fmla="*/ 366 w 20959"/>
              <a:gd name="connsiteY0" fmla="*/ 1841 h 25749"/>
              <a:gd name="connsiteX1" fmla="*/ 20699 w 20959"/>
              <a:gd name="connsiteY1" fmla="*/ 17494 h 25749"/>
              <a:gd name="connsiteX2" fmla="*/ 366 w 20959"/>
              <a:gd name="connsiteY2" fmla="*/ 1841 h 25749"/>
              <a:gd name="connsiteX0" fmla="*/ 403 w 19278"/>
              <a:gd name="connsiteY0" fmla="*/ 825 h 25421"/>
              <a:gd name="connsiteX1" fmla="*/ 18989 w 19278"/>
              <a:gd name="connsiteY1" fmla="*/ 18320 h 25421"/>
              <a:gd name="connsiteX2" fmla="*/ 403 w 19278"/>
              <a:gd name="connsiteY2" fmla="*/ 825 h 25421"/>
              <a:gd name="connsiteX0" fmla="*/ 392 w 19759"/>
              <a:gd name="connsiteY0" fmla="*/ 0 h 25302"/>
              <a:gd name="connsiteX1" fmla="*/ 19479 w 19759"/>
              <a:gd name="connsiteY1" fmla="*/ 19280 h 25302"/>
              <a:gd name="connsiteX2" fmla="*/ 392 w 19759"/>
              <a:gd name="connsiteY2" fmla="*/ 0 h 25302"/>
              <a:gd name="connsiteX0" fmla="*/ 392 w 19680"/>
              <a:gd name="connsiteY0" fmla="*/ 155 h 25266"/>
              <a:gd name="connsiteX1" fmla="*/ 19399 w 19680"/>
              <a:gd name="connsiteY1" fmla="*/ 18962 h 25266"/>
              <a:gd name="connsiteX2" fmla="*/ 392 w 19680"/>
              <a:gd name="connsiteY2" fmla="*/ 155 h 25266"/>
              <a:gd name="connsiteX0" fmla="*/ 406 w 19133"/>
              <a:gd name="connsiteY0" fmla="*/ 452 h 25327"/>
              <a:gd name="connsiteX1" fmla="*/ 18842 w 19133"/>
              <a:gd name="connsiteY1" fmla="*/ 18666 h 25327"/>
              <a:gd name="connsiteX2" fmla="*/ 406 w 19133"/>
              <a:gd name="connsiteY2" fmla="*/ 452 h 25327"/>
              <a:gd name="connsiteX0" fmla="*/ 406 w 19392"/>
              <a:gd name="connsiteY0" fmla="*/ 0 h 24875"/>
              <a:gd name="connsiteX1" fmla="*/ 18842 w 19392"/>
              <a:gd name="connsiteY1" fmla="*/ 18214 h 24875"/>
              <a:gd name="connsiteX2" fmla="*/ 406 w 19392"/>
              <a:gd name="connsiteY2" fmla="*/ 0 h 24875"/>
              <a:gd name="connsiteX0" fmla="*/ 409 w 19395"/>
              <a:gd name="connsiteY0" fmla="*/ 0 h 24865"/>
              <a:gd name="connsiteX1" fmla="*/ 18845 w 19395"/>
              <a:gd name="connsiteY1" fmla="*/ 18214 h 24865"/>
              <a:gd name="connsiteX2" fmla="*/ 409 w 19395"/>
              <a:gd name="connsiteY2" fmla="*/ 0 h 24865"/>
              <a:gd name="connsiteX0" fmla="*/ 0 w 18986"/>
              <a:gd name="connsiteY0" fmla="*/ 0 h 18925"/>
              <a:gd name="connsiteX1" fmla="*/ 18436 w 18986"/>
              <a:gd name="connsiteY1" fmla="*/ 18214 h 18925"/>
              <a:gd name="connsiteX2" fmla="*/ 0 w 18986"/>
              <a:gd name="connsiteY2" fmla="*/ 0 h 18925"/>
              <a:gd name="connsiteX0" fmla="*/ 0 w 18760"/>
              <a:gd name="connsiteY0" fmla="*/ 0 h 20727"/>
              <a:gd name="connsiteX1" fmla="*/ 18202 w 18760"/>
              <a:gd name="connsiteY1" fmla="*/ 20727 h 20727"/>
              <a:gd name="connsiteX2" fmla="*/ 0 w 18760"/>
              <a:gd name="connsiteY2" fmla="*/ 0 h 20727"/>
              <a:gd name="connsiteX0" fmla="*/ 0 w 18737"/>
              <a:gd name="connsiteY0" fmla="*/ 0 h 20727"/>
              <a:gd name="connsiteX1" fmla="*/ 18202 w 18737"/>
              <a:gd name="connsiteY1" fmla="*/ 20727 h 20727"/>
              <a:gd name="connsiteX2" fmla="*/ 0 w 18737"/>
              <a:gd name="connsiteY2" fmla="*/ 0 h 20727"/>
              <a:gd name="connsiteX0" fmla="*/ 0 w 18721"/>
              <a:gd name="connsiteY0" fmla="*/ 0 h 20727"/>
              <a:gd name="connsiteX1" fmla="*/ 18202 w 18721"/>
              <a:gd name="connsiteY1" fmla="*/ 20727 h 20727"/>
              <a:gd name="connsiteX2" fmla="*/ 0 w 18721"/>
              <a:gd name="connsiteY2" fmla="*/ 0 h 20727"/>
              <a:gd name="connsiteX0" fmla="*/ 0 w 18830"/>
              <a:gd name="connsiteY0" fmla="*/ 0 h 20727"/>
              <a:gd name="connsiteX1" fmla="*/ 18202 w 18830"/>
              <a:gd name="connsiteY1" fmla="*/ 20727 h 20727"/>
              <a:gd name="connsiteX2" fmla="*/ 0 w 18830"/>
              <a:gd name="connsiteY2" fmla="*/ 0 h 2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30" h="20727">
                <a:moveTo>
                  <a:pt x="0" y="0"/>
                </a:moveTo>
                <a:cubicBezTo>
                  <a:pt x="5860" y="15144"/>
                  <a:pt x="22224" y="-9929"/>
                  <a:pt x="18202" y="20727"/>
                </a:cubicBezTo>
                <a:cubicBezTo>
                  <a:pt x="11117" y="15888"/>
                  <a:pt x="3415" y="31019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C77AB62-3AE2-4A6D-9005-26BC20E00E6D}"/>
              </a:ext>
            </a:extLst>
          </p:cNvPr>
          <p:cNvSpPr/>
          <p:nvPr/>
        </p:nvSpPr>
        <p:spPr>
          <a:xfrm>
            <a:off x="641445" y="1228299"/>
            <a:ext cx="5008728" cy="2575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D60093"/>
                </a:solidFill>
              </a:rPr>
              <a:t>7 дополнительных </a:t>
            </a:r>
          </a:p>
          <a:p>
            <a:pPr algn="ctr"/>
            <a:r>
              <a:rPr lang="ru-RU" sz="2000" b="1" dirty="0" smtClean="0">
                <a:solidFill>
                  <a:srgbClr val="D60093"/>
                </a:solidFill>
              </a:rPr>
              <a:t>общеобразовательных программ:</a:t>
            </a:r>
          </a:p>
          <a:p>
            <a:pPr algn="just"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1.МБУ </a:t>
            </a:r>
            <a:r>
              <a:rPr lang="ru-RU" b="1" dirty="0">
                <a:solidFill>
                  <a:srgbClr val="002060"/>
                </a:solidFill>
              </a:rPr>
              <a:t>ДО ДТДМ «Школа вожатых</a:t>
            </a:r>
            <a:r>
              <a:rPr lang="ru-RU" b="1" dirty="0" smtClean="0">
                <a:solidFill>
                  <a:srgbClr val="002060"/>
                </a:solidFill>
              </a:rPr>
              <a:t>», </a:t>
            </a:r>
            <a:endParaRPr lang="ru-RU" b="1" dirty="0">
              <a:solidFill>
                <a:srgbClr val="002060"/>
              </a:solidFill>
            </a:endParaRPr>
          </a:p>
          <a:p>
            <a:pPr algn="just"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2.МБУ </a:t>
            </a:r>
            <a:r>
              <a:rPr lang="ru-RU" b="1" dirty="0">
                <a:solidFill>
                  <a:srgbClr val="002060"/>
                </a:solidFill>
              </a:rPr>
              <a:t>ДО ЦДТ- «Атмосфера туризма</a:t>
            </a:r>
            <a:r>
              <a:rPr lang="ru-RU" b="1" dirty="0" smtClean="0">
                <a:solidFill>
                  <a:srgbClr val="002060"/>
                </a:solidFill>
              </a:rPr>
              <a:t>»,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3.МБУ ДО ЦДО ИРЦ «Школьник-2</a:t>
            </a:r>
            <a:r>
              <a:rPr lang="ru-RU" b="1" dirty="0">
                <a:solidFill>
                  <a:srgbClr val="002060"/>
                </a:solidFill>
              </a:rPr>
              <a:t>» - «</a:t>
            </a:r>
            <a:r>
              <a:rPr lang="en-US" b="1" dirty="0">
                <a:solidFill>
                  <a:srgbClr val="002060"/>
                </a:solidFill>
              </a:rPr>
              <a:t>IT</a:t>
            </a:r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en-US" b="1" dirty="0" smtClean="0">
                <a:solidFill>
                  <a:srgbClr val="002060"/>
                </a:solidFill>
              </a:rPr>
              <a:t>START</a:t>
            </a:r>
            <a:r>
              <a:rPr lang="ru-RU" b="1" dirty="0" smtClean="0">
                <a:solidFill>
                  <a:srgbClr val="002060"/>
                </a:solidFill>
              </a:rPr>
              <a:t>», «</a:t>
            </a:r>
            <a:r>
              <a:rPr lang="ru-RU" b="1" dirty="0" err="1" smtClean="0">
                <a:solidFill>
                  <a:srgbClr val="002060"/>
                </a:solidFill>
              </a:rPr>
              <a:t>Алгоритмия</a:t>
            </a:r>
            <a:r>
              <a:rPr lang="ru-RU" b="1" dirty="0" smtClean="0">
                <a:solidFill>
                  <a:srgbClr val="002060"/>
                </a:solidFill>
              </a:rPr>
              <a:t>»,»Робототехника», «</a:t>
            </a:r>
            <a:r>
              <a:rPr lang="en-US" b="1" dirty="0" smtClean="0">
                <a:solidFill>
                  <a:srgbClr val="002060"/>
                </a:solidFill>
              </a:rPr>
              <a:t>Flash-</a:t>
            </a:r>
            <a:r>
              <a:rPr lang="ru-RU" b="1" dirty="0" smtClean="0">
                <a:solidFill>
                  <a:srgbClr val="002060"/>
                </a:solidFill>
              </a:rPr>
              <a:t>анимация»,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4. МБУ ДО ДЮСШ «Каисса»-  «Шахматы»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C:\Users\Alla\AppData\Local\Microsoft\Windows\Temporary Internet Files\Content.Word\BhhEVfpgJbk.jpg">
            <a:extLst>
              <a:ext uri="{FF2B5EF4-FFF2-40B4-BE49-F238E27FC236}">
                <a16:creationId xmlns:a16="http://schemas.microsoft.com/office/drawing/2014/main" xmlns="" id="{2732F17A-E70A-40D5-81C3-8A00C296665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8"/>
          <a:stretch/>
        </p:blipFill>
        <p:spPr bwMode="auto">
          <a:xfrm rot="21438324">
            <a:off x="10133668" y="897346"/>
            <a:ext cx="1769950" cy="212178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EFF8EC8-7C62-4C87-9B2E-B2AB679DB1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095" y="4281165"/>
            <a:ext cx="2868078" cy="1603191"/>
          </a:xfrm>
          <a:prstGeom prst="roundRect">
            <a:avLst/>
          </a:prstGeom>
        </p:spPr>
      </p:pic>
      <p:pic>
        <p:nvPicPr>
          <p:cNvPr id="18" name="Рисунок 17" descr="C:\Users\Alla\AppData\Local\Microsoft\Windows\Temporary Internet Files\Content.Word\nJy92bikaDQ.JPG">
            <a:extLst>
              <a:ext uri="{FF2B5EF4-FFF2-40B4-BE49-F238E27FC236}">
                <a16:creationId xmlns:a16="http://schemas.microsoft.com/office/drawing/2014/main" xmlns="" id="{C6B0F3A1-A90B-4921-AE65-23ACCA783D2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53029" y="3013913"/>
            <a:ext cx="2552716" cy="253450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7" name="Рисунок 16" descr="C:\Users\Alla\AppData\Local\Microsoft\Windows\Temporary Internet Files\Content.Word\I9LZRUKRiuA.JPG">
            <a:extLst>
              <a:ext uri="{FF2B5EF4-FFF2-40B4-BE49-F238E27FC236}">
                <a16:creationId xmlns:a16="http://schemas.microsoft.com/office/drawing/2014/main" xmlns="" id="{31325829-622A-4132-90E4-5128002262B8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9670" r="30141" b="34814"/>
          <a:stretch/>
        </p:blipFill>
        <p:spPr bwMode="auto">
          <a:xfrm>
            <a:off x="7442243" y="3619285"/>
            <a:ext cx="1812432" cy="2760034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99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2E200FC-4245-4323-8CC2-C18EA55B1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ОБЩЕДОСТУПНОГО НАВИГАТОРА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дополнительным общеобразовательным программам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4187DD-856E-4AC6-A8FB-941195501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3904560"/>
            <a:ext cx="3627994" cy="24923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E4E1B31-57A3-4DE2-BCE4-754CE50BB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14" y="946113"/>
            <a:ext cx="3566243" cy="24923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A79542B-340E-4E41-A46B-C2A503EC8361}"/>
              </a:ext>
            </a:extLst>
          </p:cNvPr>
          <p:cNvSpPr/>
          <p:nvPr/>
        </p:nvSpPr>
        <p:spPr>
          <a:xfrm>
            <a:off x="1291771" y="2981230"/>
            <a:ext cx="4416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https://xn--23-kmc.xn--80aafey1amqq.xn--d1acj3b/directivities?municipality=6&amp;organizer=414&amp;sort=recommend&amp;pageSize=19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F8B10ED-CEC2-43DB-A00C-511CFC5CE0F4}"/>
              </a:ext>
            </a:extLst>
          </p:cNvPr>
          <p:cNvSpPr/>
          <p:nvPr/>
        </p:nvSpPr>
        <p:spPr>
          <a:xfrm>
            <a:off x="1167897" y="5690857"/>
            <a:ext cx="55740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https://xn--23-kmc.xn--80aafey1amqq.xn--d1acj3b/directivities?municipality=6&amp;organizer=396&amp;sort=recommend&amp;pageSize=19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3B1B90-0713-44AF-AC4E-EF41188A5F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9172" r="18029" b="14275"/>
          <a:stretch/>
        </p:blipFill>
        <p:spPr>
          <a:xfrm>
            <a:off x="8592766" y="3560127"/>
            <a:ext cx="3019450" cy="20361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338CA52-BAF9-427B-B768-60CEBBA13591}"/>
              </a:ext>
            </a:extLst>
          </p:cNvPr>
          <p:cNvSpPr txBox="1"/>
          <p:nvPr/>
        </p:nvSpPr>
        <p:spPr>
          <a:xfrm>
            <a:off x="8823198" y="3074072"/>
            <a:ext cx="2558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</a:rPr>
              <a:t>МБУ ДО «ЦДТ»</a:t>
            </a:r>
            <a:endParaRPr lang="ru-RU" sz="2800" b="1" dirty="0">
              <a:solidFill>
                <a:srgbClr val="D6009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26F6FE-1126-4F64-8453-A3F4223A2DD5}"/>
              </a:ext>
            </a:extLst>
          </p:cNvPr>
          <p:cNvSpPr txBox="1"/>
          <p:nvPr/>
        </p:nvSpPr>
        <p:spPr>
          <a:xfrm>
            <a:off x="3574075" y="5167637"/>
            <a:ext cx="5451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D60093"/>
                </a:solidFill>
              </a:rPr>
              <a:t> МБУ ДО ЦДО ИРЦ «Школьник-2</a:t>
            </a:r>
            <a:r>
              <a:rPr lang="ru-RU" sz="2800" b="1" dirty="0">
                <a:solidFill>
                  <a:srgbClr val="D60093"/>
                </a:solidFill>
              </a:rPr>
              <a:t>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F12D41-F77F-4805-9B19-1F102DA4B42C}"/>
              </a:ext>
            </a:extLst>
          </p:cNvPr>
          <p:cNvSpPr txBox="1"/>
          <p:nvPr/>
        </p:nvSpPr>
        <p:spPr>
          <a:xfrm>
            <a:off x="1855235" y="2549495"/>
            <a:ext cx="323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D60093"/>
                </a:solidFill>
              </a:rPr>
              <a:t>ДТДМ </a:t>
            </a:r>
            <a:r>
              <a:rPr lang="ru-RU" sz="2800" b="1" dirty="0" err="1">
                <a:solidFill>
                  <a:srgbClr val="D60093"/>
                </a:solidFill>
              </a:rPr>
              <a:t>им.Сипягина</a:t>
            </a:r>
            <a:endParaRPr lang="ru-RU" sz="2800" b="1" dirty="0">
              <a:solidFill>
                <a:srgbClr val="D60093"/>
              </a:solidFill>
            </a:endParaRPr>
          </a:p>
        </p:txBody>
      </p:sp>
      <p:pic>
        <p:nvPicPr>
          <p:cNvPr id="18" name="Picture 2" descr="C:\Users\Alla\Desktop\МОЦ\МОЦ Новороссийск\на сайт в раздел МОЦ\МОЦ 22.12.21г\DSC_02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506" y="3604946"/>
            <a:ext cx="2350347" cy="1562692"/>
          </a:xfrm>
          <a:prstGeom prst="rect">
            <a:avLst/>
          </a:prstGeom>
          <a:noFill/>
          <a:ln w="28575">
            <a:solidFill>
              <a:srgbClr val="D6009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506" y="1807850"/>
            <a:ext cx="2448254" cy="1627789"/>
          </a:xfrm>
          <a:prstGeom prst="rect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512" y="1081642"/>
            <a:ext cx="2297965" cy="1723474"/>
          </a:xfrm>
          <a:prstGeom prst="rect">
            <a:avLst/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0D13978-2200-4D1B-A4C9-35B320D42057}"/>
              </a:ext>
            </a:extLst>
          </p:cNvPr>
          <p:cNvSpPr/>
          <p:nvPr/>
        </p:nvSpPr>
        <p:spPr>
          <a:xfrm>
            <a:off x="9476068" y="4906317"/>
            <a:ext cx="2574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https://xn--23-kmc.xn--80aafey1amqq.xn--d1acj3b/directivities?municipality=6&amp;organizer=416&amp;sort=recommend&amp;pageSize=19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962522" y="946113"/>
            <a:ext cx="4630243" cy="6446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>
                <a:solidFill>
                  <a:srgbClr val="CC0099"/>
                </a:solidFill>
                <a:effectLst/>
                <a:latin typeface="Times New Roman"/>
                <a:ea typeface="Calibri"/>
                <a:cs typeface="Times New Roman"/>
              </a:rPr>
              <a:t>Совещание по вопросам работы в Навигаторе</a:t>
            </a:r>
            <a:endParaRPr lang="ru-RU" sz="110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4900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305519" y="186772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ЦЕЛЕВОЙ МОДЕЛИ В МО через публикации в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радио и ТВ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049516B-3DE3-4712-8A99-28AC6B084652}"/>
              </a:ext>
            </a:extLst>
          </p:cNvPr>
          <p:cNvSpPr/>
          <p:nvPr/>
        </p:nvSpPr>
        <p:spPr>
          <a:xfrm>
            <a:off x="1631084" y="917117"/>
            <a:ext cx="9764797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18415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8415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МБУ ДО ДТДМ Радченко Т.В. :</a:t>
            </a:r>
          </a:p>
          <a:p>
            <a:pPr marL="457200" indent="-457200" algn="ctr">
              <a:buAutoNum type="arabicPeriod"/>
              <a:tabLst>
                <a:tab pos="18415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  деятельности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Дворца творчества на совещаниях Общественной палаты города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Новороссийска. (27.05.2021г.)</a:t>
            </a:r>
          </a:p>
          <a:p>
            <a:pPr marL="457200" indent="-457200" algn="ctr">
              <a:buFontTx/>
              <a:buAutoNum type="arabicPeriod"/>
              <a:tabLst>
                <a:tab pos="18415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заседании круглого стола по вопросам Стратегии развития дополнительного образования в городе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Новороссийске. (20.08.21г.)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3.Выступление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докладом на тему: «Получение разностороннего предпрофессионального опыта, «пробы» профессий в системе дополнительного образования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».</a:t>
            </a:r>
          </a:p>
          <a:p>
            <a:pPr indent="450215" algn="just">
              <a:lnSpc>
                <a:spcPct val="115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4.Разработка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мероприятий  МБУ ДО ДТДМ  по внедрению «зеленой» экономики во Дворце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творчества.</a:t>
            </a:r>
            <a:r>
              <a:rPr lang="ru-RU" sz="1400" dirty="0">
                <a:solidFill>
                  <a:srgbClr val="002060"/>
                </a:solidFill>
                <a:latin typeface="YS Text"/>
                <a:hlinkClick r:id="rId4"/>
              </a:rPr>
              <a:t> </a:t>
            </a:r>
            <a:endParaRPr lang="ru-RU" sz="1400" dirty="0" smtClean="0">
              <a:solidFill>
                <a:srgbClr val="002060"/>
              </a:solidFill>
              <a:latin typeface="YS Text"/>
              <a:hlinkClick r:id="rId4"/>
            </a:endParaRPr>
          </a:p>
          <a:p>
            <a:pPr indent="450215" algn="just">
              <a:lnSpc>
                <a:spcPct val="1150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5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 Е.Г., педагог-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организатор-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Сборник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статей 8 конференции Устойчивое развитие ООПТ 7-9 октября 2021.pdf (20110005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)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	</a:t>
            </a:r>
          </a:p>
          <a:p>
            <a:pPr indent="450215" algn="ctr">
              <a:lnSpc>
                <a:spcPct val="115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грантовой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деятельности: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Попович А.В.- ПДО,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Гронтковская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Н.В.- педагог- организатор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«Интенсивная профильная сезонная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экошкола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«Полевая орнитология» (муниципальный конкурс проектов, грант главы города Новороссийска),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Ищенко И.В. - ПДО, Сидорович С.Б,-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методист - «Творческая мастерская «Литера» (от подмастерья к мастеру») – президентский фонд культурных инициатив)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0000"/>
              </a:solidFill>
              <a:latin typeface="YS Text"/>
            </a:endParaRPr>
          </a:p>
          <a:p>
            <a:r>
              <a:rPr lang="ru-RU" sz="2000" dirty="0">
                <a:solidFill>
                  <a:srgbClr val="000000"/>
                </a:solidFill>
                <a:latin typeface="YS Text"/>
              </a:rPr>
              <a:t> </a:t>
            </a:r>
          </a:p>
          <a:p>
            <a:pPr marL="457200" indent="-457200" algn="ctr">
              <a:buAutoNum type="arabicPeriod"/>
              <a:tabLst>
                <a:tab pos="184150" algn="l"/>
              </a:tabLst>
            </a:pPr>
            <a:endParaRPr lang="ru-RU" sz="20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tabLst>
                <a:tab pos="184150" algn="l"/>
              </a:tabLst>
            </a:pP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Открытая книга">
            <a:extLst>
              <a:ext uri="{FF2B5EF4-FFF2-40B4-BE49-F238E27FC236}">
                <a16:creationId xmlns:a16="http://schemas.microsoft.com/office/drawing/2014/main" xmlns="" id="{A3C6BBC7-328F-4063-9D13-A548250DA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9818" y="2208044"/>
            <a:ext cx="1461266" cy="19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6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793</Words>
  <Application>Microsoft Office PowerPoint</Application>
  <PresentationFormat>Произвольный</PresentationFormat>
  <Paragraphs>112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Alla</cp:lastModifiedBy>
  <cp:revision>141</cp:revision>
  <cp:lastPrinted>2022-02-15T08:30:51Z</cp:lastPrinted>
  <dcterms:created xsi:type="dcterms:W3CDTF">2021-01-18T13:17:41Z</dcterms:created>
  <dcterms:modified xsi:type="dcterms:W3CDTF">2022-02-22T09:49:21Z</dcterms:modified>
</cp:coreProperties>
</file>