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1" r:id="rId5"/>
    <p:sldId id="262" r:id="rId6"/>
    <p:sldId id="274" r:id="rId7"/>
    <p:sldId id="263" r:id="rId8"/>
    <p:sldId id="271" r:id="rId9"/>
    <p:sldId id="272" r:id="rId10"/>
    <p:sldId id="273" r:id="rId11"/>
    <p:sldId id="264" r:id="rId12"/>
    <p:sldId id="266" r:id="rId13"/>
    <p:sldId id="267" r:id="rId14"/>
    <p:sldId id="275" r:id="rId15"/>
    <p:sldId id="258" r:id="rId16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B0DB"/>
    <a:srgbClr val="D60093"/>
    <a:srgbClr val="FF4FC9"/>
    <a:srgbClr val="75C1D9"/>
    <a:srgbClr val="C684B9"/>
    <a:srgbClr val="7698D4"/>
    <a:srgbClr val="6CA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94660"/>
  </p:normalViewPr>
  <p:slideViewPr>
    <p:cSldViewPr snapToGrid="0">
      <p:cViewPr>
        <p:scale>
          <a:sx n="85" d="100"/>
          <a:sy n="85" d="100"/>
        </p:scale>
        <p:origin x="-7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4AE20-5A14-411D-BD3B-AB06D62F1AE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E989BE-B1E7-42DE-A622-8BAC145D97C8}">
      <dgm:prSet phldrT="[Текст]" custT="1"/>
      <dgm:spPr/>
      <dgm:t>
        <a:bodyPr/>
        <a:lstStyle/>
        <a:p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Разноуровневые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программы- </a:t>
          </a:r>
        </a:p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53 шт.</a:t>
          </a:r>
        </a:p>
      </dgm:t>
    </dgm:pt>
    <dgm:pt modelId="{5147D040-87F8-457F-9137-C42EDBA6DD2F}" type="parTrans" cxnId="{04BDB070-E141-4CD9-8890-5FF61503D2E5}">
      <dgm:prSet/>
      <dgm:spPr/>
      <dgm:t>
        <a:bodyPr/>
        <a:lstStyle/>
        <a:p>
          <a:endParaRPr lang="ru-RU"/>
        </a:p>
      </dgm:t>
    </dgm:pt>
    <dgm:pt modelId="{7C6802FC-1D02-47D8-B0AC-59DA5EEB85E7}" type="sibTrans" cxnId="{04BDB070-E141-4CD9-8890-5FF61503D2E5}">
      <dgm:prSet/>
      <dgm:spPr/>
      <dgm:t>
        <a:bodyPr/>
        <a:lstStyle/>
        <a:p>
          <a:endParaRPr lang="ru-RU"/>
        </a:p>
      </dgm:t>
    </dgm:pt>
    <dgm:pt modelId="{20D9C749-F576-4CDE-BB29-745047091C2C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</a:p>
      </dgm:t>
    </dgm:pt>
    <dgm:pt modelId="{CE582762-1F75-44B6-888B-B2F394FC037B}" type="parTrans" cxnId="{E8AFE150-85DA-4647-9F08-1E17A2F3B89A}">
      <dgm:prSet/>
      <dgm:spPr/>
      <dgm:t>
        <a:bodyPr/>
        <a:lstStyle/>
        <a:p>
          <a:endParaRPr lang="ru-RU"/>
        </a:p>
      </dgm:t>
    </dgm:pt>
    <dgm:pt modelId="{2B80E9DF-4E8E-4400-8694-6F0ABBED34BA}" type="sibTrans" cxnId="{E8AFE150-85DA-4647-9F08-1E17A2F3B89A}">
      <dgm:prSet/>
      <dgm:spPr/>
      <dgm:t>
        <a:bodyPr/>
        <a:lstStyle/>
        <a:p>
          <a:endParaRPr lang="ru-RU"/>
        </a:p>
      </dgm:t>
    </dgm:pt>
    <dgm:pt modelId="{5FEA5833-740D-4D2D-A403-AF660840C4D7}">
      <dgm:prSet phldrT="[Текст]" custT="1"/>
      <dgm:spPr/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150шт.</a:t>
          </a:r>
        </a:p>
      </dgm:t>
    </dgm:pt>
    <dgm:pt modelId="{5162D3B0-80AA-4603-8385-7363CC63DDAD}" type="parTrans" cxnId="{68EDA3D6-6C15-491C-A47D-EFB0731B40FF}">
      <dgm:prSet/>
      <dgm:spPr/>
      <dgm:t>
        <a:bodyPr/>
        <a:lstStyle/>
        <a:p>
          <a:endParaRPr lang="ru-RU"/>
        </a:p>
      </dgm:t>
    </dgm:pt>
    <dgm:pt modelId="{30C84B29-F350-497A-A387-FBA0B201429B}" type="sibTrans" cxnId="{68EDA3D6-6C15-491C-A47D-EFB0731B40FF}">
      <dgm:prSet/>
      <dgm:spPr/>
      <dgm:t>
        <a:bodyPr/>
        <a:lstStyle/>
        <a:p>
          <a:endParaRPr lang="ru-RU"/>
        </a:p>
      </dgm:t>
    </dgm:pt>
    <dgm:pt modelId="{01C3DFBC-BDD7-4C02-A324-906E3B70F6AD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136шт.</a:t>
          </a:r>
        </a:p>
      </dgm:t>
    </dgm:pt>
    <dgm:pt modelId="{EF9DFA03-241A-4798-A42F-CE50DBBA69DE}" type="parTrans" cxnId="{0561C944-2495-40FA-BFE8-F3129F73E091}">
      <dgm:prSet/>
      <dgm:spPr/>
      <dgm:t>
        <a:bodyPr/>
        <a:lstStyle/>
        <a:p>
          <a:endParaRPr lang="ru-RU"/>
        </a:p>
      </dgm:t>
    </dgm:pt>
    <dgm:pt modelId="{D5E2E513-48B9-47D7-92B0-CD6CDEEAD25A}" type="sibTrans" cxnId="{0561C944-2495-40FA-BFE8-F3129F73E091}">
      <dgm:prSet/>
      <dgm:spPr/>
      <dgm:t>
        <a:bodyPr/>
        <a:lstStyle/>
        <a:p>
          <a:endParaRPr lang="ru-RU"/>
        </a:p>
      </dgm:t>
    </dgm:pt>
    <dgm:pt modelId="{B6488424-6E21-4FED-965A-00B232AD9DA5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детей- 8шт.</a:t>
          </a:r>
        </a:p>
      </dgm:t>
    </dgm:pt>
    <dgm:pt modelId="{ACEAEA25-5553-4189-86CD-975AB56F5653}" type="parTrans" cxnId="{547B0DB0-B1E4-4389-BEF1-AD6813DC26DC}">
      <dgm:prSet/>
      <dgm:spPr/>
      <dgm:t>
        <a:bodyPr/>
        <a:lstStyle/>
        <a:p>
          <a:endParaRPr lang="ru-RU"/>
        </a:p>
      </dgm:t>
    </dgm:pt>
    <dgm:pt modelId="{D565890A-D557-49C6-88A0-BA20C94DC435}" type="sibTrans" cxnId="{547B0DB0-B1E4-4389-BEF1-AD6813DC26DC}">
      <dgm:prSet/>
      <dgm:spPr/>
      <dgm:t>
        <a:bodyPr/>
        <a:lstStyle/>
        <a:p>
          <a:endParaRPr lang="ru-RU"/>
        </a:p>
      </dgm:t>
    </dgm:pt>
    <dgm:pt modelId="{835C88EE-AFAC-4915-996B-EA88A37C214E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местности- 1 шт.</a:t>
          </a:r>
        </a:p>
      </dgm:t>
    </dgm:pt>
    <dgm:pt modelId="{39477FDE-4B76-4E36-9C81-73B40F2D15CB}" type="parTrans" cxnId="{42C527A0-DA5A-47AD-A6E9-4CF3F18743F3}">
      <dgm:prSet/>
      <dgm:spPr/>
      <dgm:t>
        <a:bodyPr/>
        <a:lstStyle/>
        <a:p>
          <a:endParaRPr lang="ru-RU"/>
        </a:p>
      </dgm:t>
    </dgm:pt>
    <dgm:pt modelId="{27480D6D-2B7A-4CCB-9BC2-8B3CCE65C9C7}" type="sibTrans" cxnId="{42C527A0-DA5A-47AD-A6E9-4CF3F18743F3}">
      <dgm:prSet/>
      <dgm:spPr/>
      <dgm:t>
        <a:bodyPr/>
        <a:lstStyle/>
        <a:p>
          <a:endParaRPr lang="ru-RU"/>
        </a:p>
      </dgm:t>
    </dgm:pt>
    <dgm:pt modelId="{E26204DA-DF97-4A03-86DA-B4FE1EC3968E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дистанционно- 0</a:t>
          </a:r>
        </a:p>
      </dgm:t>
    </dgm:pt>
    <dgm:pt modelId="{C6D1E71F-CDF5-4865-BB66-3AB217689645}" type="parTrans" cxnId="{0916524C-22F7-4CE0-872C-56866D7EF98D}">
      <dgm:prSet/>
      <dgm:spPr/>
      <dgm:t>
        <a:bodyPr/>
        <a:lstStyle/>
        <a:p>
          <a:endParaRPr lang="ru-RU"/>
        </a:p>
      </dgm:t>
    </dgm:pt>
    <dgm:pt modelId="{152C346C-9296-44AE-B2C4-46670A18CF92}" type="sibTrans" cxnId="{0916524C-22F7-4CE0-872C-56866D7EF98D}">
      <dgm:prSet/>
      <dgm:spPr/>
      <dgm:t>
        <a:bodyPr/>
        <a:lstStyle/>
        <a:p>
          <a:endParaRPr lang="ru-RU"/>
        </a:p>
      </dgm:t>
    </dgm:pt>
    <dgm:pt modelId="{0E206F7E-5EE4-48F1-8A3D-70EB11C578C2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 детей с ОВЗ от 5 до 18 лет, охваченных доп. образованием- 454</a:t>
          </a:r>
        </a:p>
      </dgm:t>
    </dgm:pt>
    <dgm:pt modelId="{CA0D15CF-E753-4F79-8930-CB54981BEE30}" type="parTrans" cxnId="{F2F0074C-EC18-4A2A-8BE1-C33D41973B72}">
      <dgm:prSet/>
      <dgm:spPr/>
      <dgm:t>
        <a:bodyPr/>
        <a:lstStyle/>
        <a:p>
          <a:endParaRPr lang="ru-RU"/>
        </a:p>
      </dgm:t>
    </dgm:pt>
    <dgm:pt modelId="{9B9F2A48-7C1A-4AD6-860F-C820F2391874}" type="sibTrans" cxnId="{F2F0074C-EC18-4A2A-8BE1-C33D41973B72}">
      <dgm:prSet/>
      <dgm:spPr/>
      <dgm:t>
        <a:bodyPr/>
        <a:lstStyle/>
        <a:p>
          <a:endParaRPr lang="ru-RU"/>
        </a:p>
      </dgm:t>
    </dgm:pt>
    <dgm:pt modelId="{56A88C25-215E-4D89-AE48-0A289014B783}" type="pres">
      <dgm:prSet presAssocID="{1AB4AE20-5A14-411D-BD3B-AB06D62F1AE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E78719-B503-42F9-ADC9-0A357CB4DD0C}" type="pres">
      <dgm:prSet presAssocID="{67E989BE-B1E7-42DE-A622-8BAC145D97C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25D8F-AFA1-4B80-B8D2-6932BBD821D4}" type="pres">
      <dgm:prSet presAssocID="{7C6802FC-1D02-47D8-B0AC-59DA5EEB85E7}" presName="sibTrans" presStyleCnt="0"/>
      <dgm:spPr/>
    </dgm:pt>
    <dgm:pt modelId="{D45C4431-EC49-422C-A74D-ADE6136F57AB}" type="pres">
      <dgm:prSet presAssocID="{20D9C749-F576-4CDE-BB29-745047091C2C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3AC73-D049-415A-BBDC-C4668CD02CD1}" type="pres">
      <dgm:prSet presAssocID="{2B80E9DF-4E8E-4400-8694-6F0ABBED34BA}" presName="sibTrans" presStyleCnt="0"/>
      <dgm:spPr/>
    </dgm:pt>
    <dgm:pt modelId="{1B995A19-58D9-4DD3-B6D5-5B10F4B48287}" type="pres">
      <dgm:prSet presAssocID="{5FEA5833-740D-4D2D-A403-AF660840C4D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D47E1A-F216-4A0D-A7BD-3818B6176893}" type="pres">
      <dgm:prSet presAssocID="{30C84B29-F350-497A-A387-FBA0B201429B}" presName="sibTrans" presStyleCnt="0"/>
      <dgm:spPr/>
    </dgm:pt>
    <dgm:pt modelId="{485D555E-884B-48CE-8D75-A6A92D233569}" type="pres">
      <dgm:prSet presAssocID="{01C3DFBC-BDD7-4C02-A324-906E3B70F6A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5EF62-A71B-4796-852A-9EF5705EB1CA}" type="pres">
      <dgm:prSet presAssocID="{D5E2E513-48B9-47D7-92B0-CD6CDEEAD25A}" presName="sibTrans" presStyleCnt="0"/>
      <dgm:spPr/>
    </dgm:pt>
    <dgm:pt modelId="{610FE866-EE00-49E0-AEF4-C7B697C40540}" type="pres">
      <dgm:prSet presAssocID="{B6488424-6E21-4FED-965A-00B232AD9DA5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65750-BD41-4929-BBDA-E10A0237957C}" type="pres">
      <dgm:prSet presAssocID="{D565890A-D557-49C6-88A0-BA20C94DC435}" presName="sibTrans" presStyleCnt="0"/>
      <dgm:spPr/>
    </dgm:pt>
    <dgm:pt modelId="{2FC06934-E816-4166-A0FC-1E0C24E287E7}" type="pres">
      <dgm:prSet presAssocID="{835C88EE-AFAC-4915-996B-EA88A37C214E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633E7-BE3B-4F60-B7E6-22CFB7F00943}" type="pres">
      <dgm:prSet presAssocID="{27480D6D-2B7A-4CCB-9BC2-8B3CCE65C9C7}" presName="sibTrans" presStyleCnt="0"/>
      <dgm:spPr/>
    </dgm:pt>
    <dgm:pt modelId="{0707B993-0A37-459C-AD64-966AFF4DE5F6}" type="pres">
      <dgm:prSet presAssocID="{E26204DA-DF97-4A03-86DA-B4FE1EC3968E}" presName="node" presStyleLbl="node1" presStyleIdx="6" presStyleCnt="8" custScaleX="115121" custScaleY="106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4B17D-A611-48B3-8C23-82F0EC97B137}" type="pres">
      <dgm:prSet presAssocID="{152C346C-9296-44AE-B2C4-46670A18CF92}" presName="sibTrans" presStyleCnt="0"/>
      <dgm:spPr/>
    </dgm:pt>
    <dgm:pt modelId="{71DA8948-72C5-4611-9DC6-144A571B1846}" type="pres">
      <dgm:prSet presAssocID="{0E206F7E-5EE4-48F1-8A3D-70EB11C578C2}" presName="node" presStyleLbl="node1" presStyleIdx="7" presStyleCnt="8" custScaleX="122549" custScaleY="1062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BDB070-E141-4CD9-8890-5FF61503D2E5}" srcId="{1AB4AE20-5A14-411D-BD3B-AB06D62F1AE2}" destId="{67E989BE-B1E7-42DE-A622-8BAC145D97C8}" srcOrd="0" destOrd="0" parTransId="{5147D040-87F8-457F-9137-C42EDBA6DD2F}" sibTransId="{7C6802FC-1D02-47D8-B0AC-59DA5EEB85E7}"/>
    <dgm:cxn modelId="{68EDA3D6-6C15-491C-A47D-EFB0731B40FF}" srcId="{1AB4AE20-5A14-411D-BD3B-AB06D62F1AE2}" destId="{5FEA5833-740D-4D2D-A403-AF660840C4D7}" srcOrd="2" destOrd="0" parTransId="{5162D3B0-80AA-4603-8385-7363CC63DDAD}" sibTransId="{30C84B29-F350-497A-A387-FBA0B201429B}"/>
    <dgm:cxn modelId="{3CF17DE3-5F0E-4E3B-92D2-BADB99DF621E}" type="presOf" srcId="{20D9C749-F576-4CDE-BB29-745047091C2C}" destId="{D45C4431-EC49-422C-A74D-ADE6136F57AB}" srcOrd="0" destOrd="0" presId="urn:microsoft.com/office/officeart/2005/8/layout/default"/>
    <dgm:cxn modelId="{D72020CF-25CE-4640-9857-069A1E23C40E}" type="presOf" srcId="{B6488424-6E21-4FED-965A-00B232AD9DA5}" destId="{610FE866-EE00-49E0-AEF4-C7B697C40540}" srcOrd="0" destOrd="0" presId="urn:microsoft.com/office/officeart/2005/8/layout/default"/>
    <dgm:cxn modelId="{660D8073-1717-4660-97F0-2BEE8A4E5BA4}" type="presOf" srcId="{1AB4AE20-5A14-411D-BD3B-AB06D62F1AE2}" destId="{56A88C25-215E-4D89-AE48-0A289014B783}" srcOrd="0" destOrd="0" presId="urn:microsoft.com/office/officeart/2005/8/layout/default"/>
    <dgm:cxn modelId="{770EA16F-E8D8-4FF5-A947-BE5926C8826B}" type="presOf" srcId="{0E206F7E-5EE4-48F1-8A3D-70EB11C578C2}" destId="{71DA8948-72C5-4611-9DC6-144A571B1846}" srcOrd="0" destOrd="0" presId="urn:microsoft.com/office/officeart/2005/8/layout/default"/>
    <dgm:cxn modelId="{0916524C-22F7-4CE0-872C-56866D7EF98D}" srcId="{1AB4AE20-5A14-411D-BD3B-AB06D62F1AE2}" destId="{E26204DA-DF97-4A03-86DA-B4FE1EC3968E}" srcOrd="6" destOrd="0" parTransId="{C6D1E71F-CDF5-4865-BB66-3AB217689645}" sibTransId="{152C346C-9296-44AE-B2C4-46670A18CF92}"/>
    <dgm:cxn modelId="{F2F0074C-EC18-4A2A-8BE1-C33D41973B72}" srcId="{1AB4AE20-5A14-411D-BD3B-AB06D62F1AE2}" destId="{0E206F7E-5EE4-48F1-8A3D-70EB11C578C2}" srcOrd="7" destOrd="0" parTransId="{CA0D15CF-E753-4F79-8930-CB54981BEE30}" sibTransId="{9B9F2A48-7C1A-4AD6-860F-C820F2391874}"/>
    <dgm:cxn modelId="{8A85A39F-3642-412B-A4B9-471DA3B12BE6}" type="presOf" srcId="{67E989BE-B1E7-42DE-A622-8BAC145D97C8}" destId="{FFE78719-B503-42F9-ADC9-0A357CB4DD0C}" srcOrd="0" destOrd="0" presId="urn:microsoft.com/office/officeart/2005/8/layout/default"/>
    <dgm:cxn modelId="{0561C944-2495-40FA-BFE8-F3129F73E091}" srcId="{1AB4AE20-5A14-411D-BD3B-AB06D62F1AE2}" destId="{01C3DFBC-BDD7-4C02-A324-906E3B70F6AD}" srcOrd="3" destOrd="0" parTransId="{EF9DFA03-241A-4798-A42F-CE50DBBA69DE}" sibTransId="{D5E2E513-48B9-47D7-92B0-CD6CDEEAD25A}"/>
    <dgm:cxn modelId="{42C527A0-DA5A-47AD-A6E9-4CF3F18743F3}" srcId="{1AB4AE20-5A14-411D-BD3B-AB06D62F1AE2}" destId="{835C88EE-AFAC-4915-996B-EA88A37C214E}" srcOrd="5" destOrd="0" parTransId="{39477FDE-4B76-4E36-9C81-73B40F2D15CB}" sibTransId="{27480D6D-2B7A-4CCB-9BC2-8B3CCE65C9C7}"/>
    <dgm:cxn modelId="{E8AFE150-85DA-4647-9F08-1E17A2F3B89A}" srcId="{1AB4AE20-5A14-411D-BD3B-AB06D62F1AE2}" destId="{20D9C749-F576-4CDE-BB29-745047091C2C}" srcOrd="1" destOrd="0" parTransId="{CE582762-1F75-44B6-888B-B2F394FC037B}" sibTransId="{2B80E9DF-4E8E-4400-8694-6F0ABBED34BA}"/>
    <dgm:cxn modelId="{547B0DB0-B1E4-4389-BEF1-AD6813DC26DC}" srcId="{1AB4AE20-5A14-411D-BD3B-AB06D62F1AE2}" destId="{B6488424-6E21-4FED-965A-00B232AD9DA5}" srcOrd="4" destOrd="0" parTransId="{ACEAEA25-5553-4189-86CD-975AB56F5653}" sibTransId="{D565890A-D557-49C6-88A0-BA20C94DC435}"/>
    <dgm:cxn modelId="{FF131F4E-8A61-42B2-A47E-58C5C72959F7}" type="presOf" srcId="{01C3DFBC-BDD7-4C02-A324-906E3B70F6AD}" destId="{485D555E-884B-48CE-8D75-A6A92D233569}" srcOrd="0" destOrd="0" presId="urn:microsoft.com/office/officeart/2005/8/layout/default"/>
    <dgm:cxn modelId="{0F853B32-E4A3-4013-AF1E-AF0F1699599B}" type="presOf" srcId="{5FEA5833-740D-4D2D-A403-AF660840C4D7}" destId="{1B995A19-58D9-4DD3-B6D5-5B10F4B48287}" srcOrd="0" destOrd="0" presId="urn:microsoft.com/office/officeart/2005/8/layout/default"/>
    <dgm:cxn modelId="{589CCE2E-74CE-4089-8DCA-64A0156A9AC4}" type="presOf" srcId="{835C88EE-AFAC-4915-996B-EA88A37C214E}" destId="{2FC06934-E816-4166-A0FC-1E0C24E287E7}" srcOrd="0" destOrd="0" presId="urn:microsoft.com/office/officeart/2005/8/layout/default"/>
    <dgm:cxn modelId="{A2B810C3-93A1-4018-A920-12E3B782E487}" type="presOf" srcId="{E26204DA-DF97-4A03-86DA-B4FE1EC3968E}" destId="{0707B993-0A37-459C-AD64-966AFF4DE5F6}" srcOrd="0" destOrd="0" presId="urn:microsoft.com/office/officeart/2005/8/layout/default"/>
    <dgm:cxn modelId="{FD10AFEE-B2C1-42DB-AD2B-F0EAB54547E6}" type="presParOf" srcId="{56A88C25-215E-4D89-AE48-0A289014B783}" destId="{FFE78719-B503-42F9-ADC9-0A357CB4DD0C}" srcOrd="0" destOrd="0" presId="urn:microsoft.com/office/officeart/2005/8/layout/default"/>
    <dgm:cxn modelId="{1C29AB2F-46D2-4061-810B-AFC22F67E24E}" type="presParOf" srcId="{56A88C25-215E-4D89-AE48-0A289014B783}" destId="{3B025D8F-AFA1-4B80-B8D2-6932BBD821D4}" srcOrd="1" destOrd="0" presId="urn:microsoft.com/office/officeart/2005/8/layout/default"/>
    <dgm:cxn modelId="{73490471-5545-4CB1-853F-9C88659F92D8}" type="presParOf" srcId="{56A88C25-215E-4D89-AE48-0A289014B783}" destId="{D45C4431-EC49-422C-A74D-ADE6136F57AB}" srcOrd="2" destOrd="0" presId="urn:microsoft.com/office/officeart/2005/8/layout/default"/>
    <dgm:cxn modelId="{156A8269-4306-489E-A00E-55CA198ABC04}" type="presParOf" srcId="{56A88C25-215E-4D89-AE48-0A289014B783}" destId="{F163AC73-D049-415A-BBDC-C4668CD02CD1}" srcOrd="3" destOrd="0" presId="urn:microsoft.com/office/officeart/2005/8/layout/default"/>
    <dgm:cxn modelId="{453F8A30-3166-4B83-9592-DE288CEE4268}" type="presParOf" srcId="{56A88C25-215E-4D89-AE48-0A289014B783}" destId="{1B995A19-58D9-4DD3-B6D5-5B10F4B48287}" srcOrd="4" destOrd="0" presId="urn:microsoft.com/office/officeart/2005/8/layout/default"/>
    <dgm:cxn modelId="{42BC05DB-97C1-4961-ABAC-ED0B1577E905}" type="presParOf" srcId="{56A88C25-215E-4D89-AE48-0A289014B783}" destId="{05D47E1A-F216-4A0D-A7BD-3818B6176893}" srcOrd="5" destOrd="0" presId="urn:microsoft.com/office/officeart/2005/8/layout/default"/>
    <dgm:cxn modelId="{EDBC482F-93A9-466B-8AEA-7F28C4132BA4}" type="presParOf" srcId="{56A88C25-215E-4D89-AE48-0A289014B783}" destId="{485D555E-884B-48CE-8D75-A6A92D233569}" srcOrd="6" destOrd="0" presId="urn:microsoft.com/office/officeart/2005/8/layout/default"/>
    <dgm:cxn modelId="{1A6F5619-1A20-4730-A145-71E813932A89}" type="presParOf" srcId="{56A88C25-215E-4D89-AE48-0A289014B783}" destId="{4915EF62-A71B-4796-852A-9EF5705EB1CA}" srcOrd="7" destOrd="0" presId="urn:microsoft.com/office/officeart/2005/8/layout/default"/>
    <dgm:cxn modelId="{3AD5508D-5967-4DCA-863A-769BCE83E9ED}" type="presParOf" srcId="{56A88C25-215E-4D89-AE48-0A289014B783}" destId="{610FE866-EE00-49E0-AEF4-C7B697C40540}" srcOrd="8" destOrd="0" presId="urn:microsoft.com/office/officeart/2005/8/layout/default"/>
    <dgm:cxn modelId="{7E4EA1BE-12FE-4707-A9B9-234AE0DDE0E9}" type="presParOf" srcId="{56A88C25-215E-4D89-AE48-0A289014B783}" destId="{0A365750-BD41-4929-BBDA-E10A0237957C}" srcOrd="9" destOrd="0" presId="urn:microsoft.com/office/officeart/2005/8/layout/default"/>
    <dgm:cxn modelId="{7DC6CACE-3A06-4257-8F3C-BE06102F733A}" type="presParOf" srcId="{56A88C25-215E-4D89-AE48-0A289014B783}" destId="{2FC06934-E816-4166-A0FC-1E0C24E287E7}" srcOrd="10" destOrd="0" presId="urn:microsoft.com/office/officeart/2005/8/layout/default"/>
    <dgm:cxn modelId="{35648F49-2EDA-4E32-81EC-DEADA2175099}" type="presParOf" srcId="{56A88C25-215E-4D89-AE48-0A289014B783}" destId="{7A8633E7-BE3B-4F60-B7E6-22CFB7F00943}" srcOrd="11" destOrd="0" presId="urn:microsoft.com/office/officeart/2005/8/layout/default"/>
    <dgm:cxn modelId="{582BEEF6-3901-4B0C-946A-60E3501819B2}" type="presParOf" srcId="{56A88C25-215E-4D89-AE48-0A289014B783}" destId="{0707B993-0A37-459C-AD64-966AFF4DE5F6}" srcOrd="12" destOrd="0" presId="urn:microsoft.com/office/officeart/2005/8/layout/default"/>
    <dgm:cxn modelId="{D0354B36-5265-4D45-971B-3F12F9130D0B}" type="presParOf" srcId="{56A88C25-215E-4D89-AE48-0A289014B783}" destId="{44B4B17D-A611-48B3-8C23-82F0EC97B137}" srcOrd="13" destOrd="0" presId="urn:microsoft.com/office/officeart/2005/8/layout/default"/>
    <dgm:cxn modelId="{FB22F57D-4705-498C-BF4F-A80E5E0F5ED3}" type="presParOf" srcId="{56A88C25-215E-4D89-AE48-0A289014B783}" destId="{71DA8948-72C5-4611-9DC6-144A571B1846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78719-B503-42F9-ADC9-0A357CB4DD0C}">
      <dsp:nvSpPr>
        <dsp:cNvPr id="0" name=""/>
        <dsp:cNvSpPr/>
      </dsp:nvSpPr>
      <dsp:spPr>
        <a:xfrm>
          <a:off x="0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Разноуровневые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программы-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53 шт.</a:t>
          </a:r>
        </a:p>
      </dsp:txBody>
      <dsp:txXfrm>
        <a:off x="0" y="80878"/>
        <a:ext cx="2279624" cy="1367774"/>
      </dsp:txXfrm>
    </dsp:sp>
    <dsp:sp modelId="{D45C4431-EC49-422C-A74D-ADE6136F57AB}">
      <dsp:nvSpPr>
        <dsp:cNvPr id="0" name=""/>
        <dsp:cNvSpPr/>
      </dsp:nvSpPr>
      <dsp:spPr>
        <a:xfrm>
          <a:off x="2507587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в сетевой форме-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16 шт.</a:t>
          </a:r>
        </a:p>
      </dsp:txBody>
      <dsp:txXfrm>
        <a:off x="2507587" y="80878"/>
        <a:ext cx="2279624" cy="1367774"/>
      </dsp:txXfrm>
    </dsp:sp>
    <dsp:sp modelId="{1B995A19-58D9-4DD3-B6D5-5B10F4B48287}">
      <dsp:nvSpPr>
        <dsp:cNvPr id="0" name=""/>
        <dsp:cNvSpPr/>
      </dsp:nvSpPr>
      <dsp:spPr>
        <a:xfrm>
          <a:off x="5015174" y="80878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технической направленности-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150шт.</a:t>
          </a:r>
        </a:p>
      </dsp:txBody>
      <dsp:txXfrm>
        <a:off x="5015174" y="80878"/>
        <a:ext cx="2279624" cy="1367774"/>
      </dsp:txXfrm>
    </dsp:sp>
    <dsp:sp modelId="{485D555E-884B-48CE-8D75-A6A92D233569}">
      <dsp:nvSpPr>
        <dsp:cNvPr id="0" name=""/>
        <dsp:cNvSpPr/>
      </dsp:nvSpPr>
      <dsp:spPr>
        <a:xfrm>
          <a:off x="0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Программы естественнонаучной направленности-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136шт.</a:t>
          </a:r>
        </a:p>
      </dsp:txBody>
      <dsp:txXfrm>
        <a:off x="0" y="1676615"/>
        <a:ext cx="2279624" cy="1367774"/>
      </dsp:txXfrm>
    </dsp:sp>
    <dsp:sp modelId="{610FE866-EE00-49E0-AEF4-C7B697C40540}">
      <dsp:nvSpPr>
        <dsp:cNvPr id="0" name=""/>
        <dsp:cNvSpPr/>
      </dsp:nvSpPr>
      <dsp:spPr>
        <a:xfrm>
          <a:off x="2507587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заочных или сезонных школ для мотивированных детей- 8шт.</a:t>
          </a:r>
        </a:p>
      </dsp:txBody>
      <dsp:txXfrm>
        <a:off x="2507587" y="1676615"/>
        <a:ext cx="2279624" cy="1367774"/>
      </dsp:txXfrm>
    </dsp:sp>
    <dsp:sp modelId="{2FC06934-E816-4166-A0FC-1E0C24E287E7}">
      <dsp:nvSpPr>
        <dsp:cNvPr id="0" name=""/>
        <dsp:cNvSpPr/>
      </dsp:nvSpPr>
      <dsp:spPr>
        <a:xfrm>
          <a:off x="5015174" y="1676615"/>
          <a:ext cx="2279624" cy="1367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внедренных моделей для детей сельской местности- 1 шт.</a:t>
          </a:r>
        </a:p>
      </dsp:txBody>
      <dsp:txXfrm>
        <a:off x="5015174" y="1676615"/>
        <a:ext cx="2279624" cy="1367774"/>
      </dsp:txXfrm>
    </dsp:sp>
    <dsp:sp modelId="{0707B993-0A37-459C-AD64-966AFF4DE5F6}">
      <dsp:nvSpPr>
        <dsp:cNvPr id="0" name=""/>
        <dsp:cNvSpPr/>
      </dsp:nvSpPr>
      <dsp:spPr>
        <a:xfrm>
          <a:off x="824426" y="3272353"/>
          <a:ext cx="2624326" cy="1453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программы, реализуемых дистанционно- 0</a:t>
          </a:r>
        </a:p>
      </dsp:txBody>
      <dsp:txXfrm>
        <a:off x="824426" y="3272353"/>
        <a:ext cx="2624326" cy="1453014"/>
      </dsp:txXfrm>
    </dsp:sp>
    <dsp:sp modelId="{71DA8948-72C5-4611-9DC6-144A571B1846}">
      <dsp:nvSpPr>
        <dsp:cNvPr id="0" name=""/>
        <dsp:cNvSpPr/>
      </dsp:nvSpPr>
      <dsp:spPr>
        <a:xfrm>
          <a:off x="3676715" y="3272353"/>
          <a:ext cx="2793657" cy="1453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 детей с ОВЗ от 5 до 18 лет, охваченных доп. образованием- 454</a:t>
          </a:r>
        </a:p>
      </dsp:txBody>
      <dsp:txXfrm>
        <a:off x="3676715" y="3272353"/>
        <a:ext cx="2793657" cy="1453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8.png"/><Relationship Id="rId7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8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6;&#1074;&#1086;&#1088;&#1077;&#1094;-&#1090;&#1074;&#1086;&#1088;&#1095;&#1077;&#1089;&#1090;&#1074;&#1072;.&#1088;&#1092;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0.png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&#1076;&#1074;&#1086;&#1088;&#1077;&#1094;-&#1090;&#1074;&#1086;&#1088;&#1095;&#1077;&#1089;&#1090;&#1074;&#1072;.&#1088;&#1092;/index.php/senter/munitsipal-nyj-opornyj-tsentr" TargetMode="Externa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8.pn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IKqg__DTy0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&#1076;&#1074;&#1086;&#1088;&#1077;&#1094;-&#1090;&#1074;&#1086;&#1088;&#1095;&#1077;&#1089;&#1090;&#1074;&#1072;.&#1088;&#1092;/index.php/kratkosrochnyj-lager-dnevnogo-pribyvaniya-bez-pitaniya" TargetMode="External"/><Relationship Id="rId11" Type="http://schemas.openxmlformats.org/officeDocument/2006/relationships/image" Target="../media/image42.png"/><Relationship Id="rId5" Type="http://schemas.openxmlformats.org/officeDocument/2006/relationships/image" Target="../media/image18.png"/><Relationship Id="rId10" Type="http://schemas.openxmlformats.org/officeDocument/2006/relationships/image" Target="../media/image41.png"/><Relationship Id="rId4" Type="http://schemas.openxmlformats.org/officeDocument/2006/relationships/image" Target="../media/image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166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BCB0E1-EC9A-4903-9096-5B5DB5617050}"/>
              </a:ext>
            </a:extLst>
          </p:cNvPr>
          <p:cNvSpPr txBox="1"/>
          <p:nvPr/>
        </p:nvSpPr>
        <p:spPr>
          <a:xfrm>
            <a:off x="204490" y="2849866"/>
            <a:ext cx="10930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</a:t>
            </a:r>
          </a:p>
          <a:p>
            <a:r>
              <a:rPr lang="ru-RU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деятельности в 2022 г. 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55F4E7E3-5C40-4315-A335-FD4211213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60999"/>
              </p:ext>
            </p:extLst>
          </p:nvPr>
        </p:nvGraphicFramePr>
        <p:xfrm>
          <a:off x="5416061" y="3829378"/>
          <a:ext cx="2872723" cy="800100"/>
        </p:xfrm>
        <a:graphic>
          <a:graphicData uri="http://schemas.openxmlformats.org/drawingml/2006/table">
            <a:tbl>
              <a:tblPr/>
              <a:tblGrid>
                <a:gridCol w="2872723">
                  <a:extLst>
                    <a:ext uri="{9D8B030D-6E8A-4147-A177-3AD203B41FA5}">
                      <a16:colId xmlns:a16="http://schemas.microsoft.com/office/drawing/2014/main" xmlns="" val="1058593446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just"/>
                      <a:endParaRPr lang="ru-R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72794"/>
                  </a:ext>
                </a:extLst>
              </a:tr>
            </a:tbl>
          </a:graphicData>
        </a:graphic>
      </p:graphicFrame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3A1EF01D-A664-429B-BA1D-1EF2B0F95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4" y="6081999"/>
            <a:ext cx="1219236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МБУ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ДО</a:t>
            </a:r>
            <a:r>
              <a:rPr lang="ru-RU" altLang="ru-RU" b="1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Дворец творчества детей и молодежи им. </a:t>
            </a:r>
            <a:r>
              <a:rPr kumimoji="0" lang="ru-RU" altLang="ru-RU" sz="1800" b="1" i="0" u="none" strike="noStrike" cap="none" normalizeH="0" baseline="0" dirty="0" err="1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Н.И.Сипягина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</a:b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rgbClr val="D60093"/>
                </a:solidFill>
                <a:effectLst/>
                <a:latin typeface="Arial" panose="020B0604020202020204" pitchFamily="34" charset="0"/>
              </a:rPr>
              <a:t>МО город Новороссийск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: изогнутая вправо 14">
            <a:extLst>
              <a:ext uri="{FF2B5EF4-FFF2-40B4-BE49-F238E27FC236}">
                <a16:creationId xmlns:a16="http://schemas.microsoft.com/office/drawing/2014/main" xmlns="" id="{0861E534-4AE2-FF36-CC54-DA0E6D2E181A}"/>
              </a:ext>
            </a:extLst>
          </p:cNvPr>
          <p:cNvSpPr/>
          <p:nvPr/>
        </p:nvSpPr>
        <p:spPr>
          <a:xfrm rot="1870845">
            <a:off x="1806136" y="1231337"/>
            <a:ext cx="504115" cy="966834"/>
          </a:xfrm>
          <a:prstGeom prst="curvedRightArrow">
            <a:avLst>
              <a:gd name="adj1" fmla="val 15648"/>
              <a:gd name="adj2" fmla="val 46731"/>
              <a:gd name="adj3" fmla="val 20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13C459-A295-42DD-B458-44A9DB92FA58}"/>
              </a:ext>
            </a:extLst>
          </p:cNvPr>
          <p:cNvSpPr/>
          <p:nvPr/>
        </p:nvSpPr>
        <p:spPr>
          <a:xfrm>
            <a:off x="759471" y="69313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EE2D7BA-7259-45D2-A7DD-503D77EF62EC}"/>
              </a:ext>
            </a:extLst>
          </p:cNvPr>
          <p:cNvSpPr/>
          <p:nvPr/>
        </p:nvSpPr>
        <p:spPr>
          <a:xfrm>
            <a:off x="2421122" y="1006430"/>
            <a:ext cx="7540562" cy="752540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конкурсы и фестивали, спортивные соревнования и турниры</a:t>
            </a:r>
            <a:endParaRPr lang="ru-RU" sz="14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94015" y="1000257"/>
            <a:ext cx="4679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99B69AB-EE6D-85E6-943E-B6A41BC4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594" y="1969609"/>
            <a:ext cx="7221223" cy="42190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E6B09D0-8C0F-099E-D167-568F3B8AF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951" y="1353002"/>
            <a:ext cx="2142331" cy="1168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8D3EABF-2993-B269-83F5-7D869AA8A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9401" y="2679776"/>
            <a:ext cx="1945430" cy="1958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06BD31A-4574-AD01-6957-EC2202C1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346" y="4760756"/>
            <a:ext cx="2366353" cy="1295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mesto">
            <a:extLst>
              <a:ext uri="{FF2B5EF4-FFF2-40B4-BE49-F238E27FC236}">
                <a16:creationId xmlns:a16="http://schemas.microsoft.com/office/drawing/2014/main" xmlns="" id="{39630666-ED64-EE57-9C20-29196322B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9760" r="7206" b="2307"/>
          <a:stretch/>
        </p:blipFill>
        <p:spPr bwMode="auto">
          <a:xfrm>
            <a:off x="396680" y="957246"/>
            <a:ext cx="1282355" cy="1812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B716EDC-0DDB-9EEA-5638-A882F51E95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95" t="12230" r="6302" b="-1153"/>
          <a:stretch/>
        </p:blipFill>
        <p:spPr>
          <a:xfrm>
            <a:off x="961273" y="2991121"/>
            <a:ext cx="1178000" cy="1709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6C4FC3D-0CBF-B054-CA26-67EF4FB8B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009" y="4945563"/>
            <a:ext cx="1730615" cy="1393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88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7979498-14DB-78D6-4672-006A9F25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62" y="958385"/>
            <a:ext cx="7370292" cy="37542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B471E3C-B46A-4119-A987-2E0E0B0E14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3925"/>
          <a:stretch/>
        </p:blipFill>
        <p:spPr>
          <a:xfrm>
            <a:off x="7133425" y="1050052"/>
            <a:ext cx="1985983" cy="1473114"/>
          </a:xfrm>
          <a:prstGeom prst="round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E5BA69A-9481-40B6-A83E-94A23C894C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88F1215-0D4E-45C7-8A44-CC8F9180551A}"/>
              </a:ext>
            </a:extLst>
          </p:cNvPr>
          <p:cNvSpPr/>
          <p:nvPr/>
        </p:nvSpPr>
        <p:spPr>
          <a:xfrm>
            <a:off x="874751" y="93599"/>
            <a:ext cx="115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РЕАЛИЗАЦИИ ДОПОЛНИТЕЛЬНЫХ ОБЩЕОБРАЗОВАТЕЛЬНЫХ ПРОГРАММ в СЕТЕВОЙ ФОРМЕ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77AB62-3AE2-4A6D-9005-26BC20E00E6D}"/>
              </a:ext>
            </a:extLst>
          </p:cNvPr>
          <p:cNvSpPr/>
          <p:nvPr/>
        </p:nvSpPr>
        <p:spPr>
          <a:xfrm>
            <a:off x="127305" y="2015374"/>
            <a:ext cx="61995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60093"/>
                </a:solidFill>
              </a:rPr>
              <a:t>16 дополнительных </a:t>
            </a:r>
          </a:p>
          <a:p>
            <a:pPr algn="ctr"/>
            <a:r>
              <a:rPr lang="ru-RU" b="1" dirty="0">
                <a:solidFill>
                  <a:srgbClr val="D60093"/>
                </a:solidFill>
              </a:rPr>
              <a:t>общеобразовательных программ: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«ЦДТ», 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ЦДО ИРЦ «Школьник-2» ,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ДЮСШ «Каисса»,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МБУ ДО ДТДМ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 descr="C:\Users\Alla\AppData\Local\Microsoft\Windows\Temporary Internet Files\Content.Word\BhhEVfpgJbk.jpg">
            <a:extLst>
              <a:ext uri="{FF2B5EF4-FFF2-40B4-BE49-F238E27FC236}">
                <a16:creationId xmlns:a16="http://schemas.microsoft.com/office/drawing/2014/main" xmlns="" id="{2732F17A-E70A-40D5-81C3-8A00C296665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8"/>
          <a:stretch/>
        </p:blipFill>
        <p:spPr bwMode="auto">
          <a:xfrm>
            <a:off x="7439237" y="2670532"/>
            <a:ext cx="1769950" cy="212178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EFF8EC8-7C62-4C87-9B2E-B2AB679DB1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9983" y="4908609"/>
            <a:ext cx="2645441" cy="1478742"/>
          </a:xfrm>
          <a:prstGeom prst="roundRect">
            <a:avLst/>
          </a:prstGeom>
        </p:spPr>
      </p:pic>
      <p:pic>
        <p:nvPicPr>
          <p:cNvPr id="18" name="Рисунок 17" descr="C:\Users\Alla\AppData\Local\Microsoft\Windows\Temporary Internet Files\Content.Word\nJy92bikaDQ.JPG">
            <a:extLst>
              <a:ext uri="{FF2B5EF4-FFF2-40B4-BE49-F238E27FC236}">
                <a16:creationId xmlns:a16="http://schemas.microsoft.com/office/drawing/2014/main" xmlns="" id="{C6B0F3A1-A90B-4921-AE65-23ACCA783D2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7385" y="1053141"/>
            <a:ext cx="1867799" cy="145129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7" name="Рисунок 16" descr="C:\Users\Alla\AppData\Local\Microsoft\Windows\Temporary Internet Files\Content.Word\I9LZRUKRiuA.JPG">
            <a:extLst>
              <a:ext uri="{FF2B5EF4-FFF2-40B4-BE49-F238E27FC236}">
                <a16:creationId xmlns:a16="http://schemas.microsoft.com/office/drawing/2014/main" xmlns="" id="{31325829-622A-4132-90E4-5128002262B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4" t="9670" r="30141" b="34814"/>
          <a:stretch/>
        </p:blipFill>
        <p:spPr bwMode="auto">
          <a:xfrm>
            <a:off x="10015708" y="2697855"/>
            <a:ext cx="1699476" cy="210152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99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2E200FC-4245-4323-8CC2-C18EA55B1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ОБЩЕДОСТУПНОГО НАВИГАТОРА 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дополнительным общеобразовательным программам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4187DD-856E-4AC6-A8FB-94119550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377" y="2746907"/>
            <a:ext cx="2054340" cy="14112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4E1B31-57A3-4DE2-BCE4-754CE50B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1" y="897068"/>
            <a:ext cx="2285146" cy="15970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A79542B-340E-4E41-A46B-C2A503EC8361}"/>
              </a:ext>
            </a:extLst>
          </p:cNvPr>
          <p:cNvSpPr/>
          <p:nvPr/>
        </p:nvSpPr>
        <p:spPr>
          <a:xfrm>
            <a:off x="2664126" y="1130779"/>
            <a:ext cx="29717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https://xn--23-kmc.xn--80aafey1amqq.xn--d1acj3b/directivities?municipality=6&amp;organizer=414&amp;sort=recommend&amp;pageSize=19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F8B10ED-CEC2-43DB-A00C-511CFC5CE0F4}"/>
              </a:ext>
            </a:extLst>
          </p:cNvPr>
          <p:cNvSpPr/>
          <p:nvPr/>
        </p:nvSpPr>
        <p:spPr>
          <a:xfrm>
            <a:off x="2629703" y="3158024"/>
            <a:ext cx="30061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https://xn--23-kmc.xn--80aafey1amqq.xn--d1acj3b/directivities?municipality=6&amp;organizer=396&amp;sort=recommend&amp;pageSize=19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3B1B90-0713-44AF-AC4E-EF41188A5F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9172" r="18029" b="14275"/>
          <a:stretch/>
        </p:blipFill>
        <p:spPr>
          <a:xfrm>
            <a:off x="6035065" y="860135"/>
            <a:ext cx="2653791" cy="1789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338CA52-BAF9-427B-B768-60CEBBA13591}"/>
              </a:ext>
            </a:extLst>
          </p:cNvPr>
          <p:cNvSpPr txBox="1"/>
          <p:nvPr/>
        </p:nvSpPr>
        <p:spPr>
          <a:xfrm>
            <a:off x="9046087" y="1011307"/>
            <a:ext cx="153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D60093"/>
                </a:solidFill>
              </a:rPr>
              <a:t>МБУ ДО «ЦДТ»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A26F6FE-1126-4F64-8453-A3F4223A2DD5}"/>
              </a:ext>
            </a:extLst>
          </p:cNvPr>
          <p:cNvSpPr txBox="1"/>
          <p:nvPr/>
        </p:nvSpPr>
        <p:spPr>
          <a:xfrm>
            <a:off x="2547912" y="2593169"/>
            <a:ext cx="4220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D60093"/>
                </a:solidFill>
              </a:rPr>
              <a:t> </a:t>
            </a:r>
            <a:r>
              <a:rPr lang="ru-RU" sz="1600" b="1" dirty="0">
                <a:solidFill>
                  <a:srgbClr val="D60093"/>
                </a:solidFill>
              </a:rPr>
              <a:t>МБУ ДО ЦДО ИРЦ «Школьник-2»</a:t>
            </a:r>
            <a:endParaRPr lang="ru-RU" sz="2800" b="1" dirty="0">
              <a:solidFill>
                <a:srgbClr val="D6009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12D41-F77F-4805-9B19-1F102DA4B42C}"/>
              </a:ext>
            </a:extLst>
          </p:cNvPr>
          <p:cNvSpPr txBox="1"/>
          <p:nvPr/>
        </p:nvSpPr>
        <p:spPr>
          <a:xfrm>
            <a:off x="2664126" y="824031"/>
            <a:ext cx="3077252" cy="3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D60093"/>
                </a:solidFill>
              </a:rPr>
              <a:t>МБУ ДО ДТДМ </a:t>
            </a:r>
            <a:r>
              <a:rPr lang="ru-RU" sz="1600" b="1" dirty="0" err="1">
                <a:solidFill>
                  <a:srgbClr val="D60093"/>
                </a:solidFill>
              </a:rPr>
              <a:t>им.Н.И.Сипягина</a:t>
            </a:r>
            <a:endParaRPr lang="ru-RU" sz="1600" b="1" dirty="0">
              <a:solidFill>
                <a:srgbClr val="D60093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0D13978-2200-4D1B-A4C9-35B320D42057}"/>
              </a:ext>
            </a:extLst>
          </p:cNvPr>
          <p:cNvSpPr/>
          <p:nvPr/>
        </p:nvSpPr>
        <p:spPr>
          <a:xfrm>
            <a:off x="8913361" y="1562740"/>
            <a:ext cx="22440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https://xn--23-kmc.xn--80aafey1amqq.xn--d1acj3b/directivities?municipality=6&amp;organizer=416&amp;sort=recommend&amp;pageSize=19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4D675E8-E019-5103-511A-0A30BC8DD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755" y="4580856"/>
            <a:ext cx="2721411" cy="1534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B3F8B91-1739-2000-D8F7-5E16EFC71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4567" y="2883041"/>
            <a:ext cx="2500313" cy="14112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1E58C80-8BCD-C8AB-9D0C-328B64E24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701" y="4489850"/>
            <a:ext cx="2882595" cy="15744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576DC250-7C9F-8DC0-F7AE-3BCC31533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9836" y="4601278"/>
            <a:ext cx="2985533" cy="155926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09CC6B3-58CB-064B-84E2-983855C8C3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8856" y="2841984"/>
            <a:ext cx="3315105" cy="13448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3" name="Рисунок 3072">
            <a:extLst>
              <a:ext uri="{FF2B5EF4-FFF2-40B4-BE49-F238E27FC236}">
                <a16:creationId xmlns:a16="http://schemas.microsoft.com/office/drawing/2014/main" xmlns="" id="{2A5B9464-4159-9B56-B4D1-35DCFF6B7F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518" r="23796"/>
          <a:stretch/>
        </p:blipFill>
        <p:spPr>
          <a:xfrm>
            <a:off x="9245369" y="4601796"/>
            <a:ext cx="2758592" cy="13448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9490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54565346-EA6B-3C8C-A71D-C03109E146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87007"/>
              </p:ext>
            </p:extLst>
          </p:nvPr>
        </p:nvGraphicFramePr>
        <p:xfrm>
          <a:off x="576935" y="4791808"/>
          <a:ext cx="1451775" cy="1720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4533703" imgH="6408192" progId="Acrobat.Document.DC">
                  <p:embed/>
                </p:oleObj>
              </mc:Choice>
              <mc:Fallback>
                <p:oleObj name="Acrobat Document" r:id="rId3" imgW="4533703" imgH="6408192" progId="Acrobat.Document.DC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xmlns="" id="{54565346-EA6B-3C8C-A71D-C03109E146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935" y="4791808"/>
                        <a:ext cx="1451775" cy="1720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0" y="21593"/>
            <a:ext cx="10498715" cy="672999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5561" y="186772"/>
            <a:ext cx="10194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ЦЕЛЕВОЙ МОДЕЛИ В МО через публикации в СМИ, на радио и ТВ, выступления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49516B-3DE3-4712-8A99-28AC6B084652}"/>
              </a:ext>
            </a:extLst>
          </p:cNvPr>
          <p:cNvSpPr/>
          <p:nvPr/>
        </p:nvSpPr>
        <p:spPr>
          <a:xfrm>
            <a:off x="169817" y="690505"/>
            <a:ext cx="1141551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4150" algn="l"/>
              </a:tabLst>
            </a:pPr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и масштабирование лучших практик</a:t>
            </a:r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1.Выступление  на заседании городской общественной палаты.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«Векторы развития</a:t>
            </a: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в городе Новороссийске»- 27.05.2022г.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-директор МБУ ДО ДТДМ Радченко Т.В.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 плана работы по реализации Концепции развития дополнительного образования детей до 2030 года, I этап (2022 - 2024 годы) в Краснодарском крае – 01.07.2022г.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-директор МБУ ДО ДТДМ Радченко Т.В.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тенденции развития дополнительного образования детей. Концепция  развития дополнительного образования до 2030г. (заседание Городской Думы) -29.07.2022г. 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 МБУ ДО ДТДМ Радченко Т.В.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Всероссийский  образовательный форум «Невская Образовательная Ассамблея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(г. Санкт-Петербург). </a:t>
            </a: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«Парадигма инновационной системы образования: будущее рождается сегодня» — </a:t>
            </a: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панельной дискуссии, выступление с презентацией на тему: «Зональный  опорный  </a:t>
            </a: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как тьютор внедрения региональной целевой модели развития дополнительного образования </a:t>
            </a: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Черноморской западной зоны Краснодарского края»- 26.11.2022г.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директор МБУ ДО ДТДМ Радченко Т.В.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тему: «Система дополнительного образования: основные характеристики и векторы трансформации» ( Заседание общественной палаты). – 30.11.2022г.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 МБУ ДО ДТДМ Радченко Т.В.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семинар-дайджест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(г. Брянск) «Сезонные(заочные)школы, каникулярные профильные смены для различных категорий детей: актуальность, задачи, механизмы реализации в дополнительном образовании»-23.03.2022г.-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Гронтковской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педагог- организатор НМО МБУ ДО ДТДМ </a:t>
            </a: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 директора МАУ ДО ДООСЦ «Надежда» —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Нурмехамитовой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Е.Е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Отчет отрасли «Образования» при администрации МО г. Новороссийск, </a:t>
            </a:r>
            <a:r>
              <a:rPr lang="ru-RU" sz="1400" dirty="0">
                <a:solidFill>
                  <a:srgbClr val="000000"/>
                </a:solidFill>
                <a:latin typeface="YS Text"/>
              </a:rPr>
              <a:t> 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«Отчет МАУ ДО ДООСЦ «Надежда» за 2022г.</a:t>
            </a:r>
          </a:p>
          <a:p>
            <a:pPr algn="ctr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	8.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директора МБУ ДО ДЮСШ «Каисса»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Комерзан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площадке «Целевые ориентиры развития            направленностей региональной системы дополнительного образования в условиях реализации</a:t>
            </a:r>
          </a:p>
          <a:p>
            <a:pPr algn="ctr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Концепции развития дополнительного образования детей до 2030года»</a:t>
            </a:r>
          </a:p>
          <a:p>
            <a:pPr algn="ctr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августовского совещания научно-педагогической общественности </a:t>
            </a:r>
          </a:p>
          <a:p>
            <a:pPr algn="ctr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 ГКУ КК «Центр развития физической культуры и спорта системы образования»;</a:t>
            </a:r>
          </a:p>
          <a:p>
            <a:pPr algn="ctr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9.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директора МБУ ДО ДЮСШ «ОЛИМП» Демченко А.А.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заседании </a:t>
            </a:r>
          </a:p>
          <a:p>
            <a:pPr algn="ctr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палаты по вопросу развития дополнительного образования и на заседании комитета Городской Думы «О работе учреждений спортивной направленности отрасли «Образование»</a:t>
            </a:r>
          </a:p>
          <a:p>
            <a:pPr algn="just">
              <a:tabLst>
                <a:tab pos="184150" algn="l"/>
              </a:tabLs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YS Text"/>
            </a:endParaRPr>
          </a:p>
          <a:p>
            <a:pPr marL="457200" indent="-457200" algn="ctr">
              <a:buAutoNum type="arabicPeriod"/>
              <a:tabLst>
                <a:tab pos="184150" algn="l"/>
              </a:tabLst>
            </a:pP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tabLst>
                <a:tab pos="184150" algn="l"/>
              </a:tabLst>
            </a:pP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D6149A2-5371-A245-ED25-1E2F7E1F0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387" y="2129484"/>
            <a:ext cx="1841866" cy="12274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37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0" y="21593"/>
            <a:ext cx="10675843" cy="794073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87" y="7031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5561" y="186772"/>
            <a:ext cx="10194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РЕШЕНИЯ ВЫПОЛНЕНИЯ Целевых показателей развития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в Краснодарском крае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049516B-3DE3-4712-8A99-28AC6B084652}"/>
              </a:ext>
            </a:extLst>
          </p:cNvPr>
          <p:cNvSpPr/>
          <p:nvPr/>
        </p:nvSpPr>
        <p:spPr>
          <a:xfrm>
            <a:off x="723244" y="435488"/>
            <a:ext cx="10675843" cy="7059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84150" algn="l"/>
              </a:tabLst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основных показателей муниципальной Целевой программы развития дополнительного образования </a:t>
            </a:r>
          </a:p>
          <a:p>
            <a:pPr algn="just"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Новороссийске в 2023г.: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количеству внедренных моделей обеспечения доступности ДО для детей с различными образовательными возможностями – 3 модели, (2022г.-2 модели)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каникулярных профориентационных школ -4,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программ, реализуемых в сетевой форме 10 шт.,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разноуровневых программ -9 (2022г.-7 шт.)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программ технической направленности- 90 (в 2022г.-84 шт.),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программ естественнонаучной направленности-23 (в 2022г.-22 шт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реализуемых дистанционных программ (курсов) -3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современного оборудования и инвентаря, учебных пособий, компьютерной техники,  обеспечение качественной интернет-связью (особенно для реализации высокотехнологичных программ).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4150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конкурентноспособных программ, открытие объединений, секций, кружков  по технической,</a:t>
            </a:r>
          </a:p>
          <a:p>
            <a:pPr algn="just"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естественнонаучной направленностям;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участия организации негосударственного сектора в реализации </a:t>
            </a:r>
          </a:p>
          <a:p>
            <a:pPr algn="just">
              <a:tabLst>
                <a:tab pos="18415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общеобразовательных программ;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 инновационных дистанционных программ  в образовательный процесс, </a:t>
            </a:r>
          </a:p>
          <a:p>
            <a:pPr marL="285750" indent="-285750" algn="just">
              <a:buFont typeface="Wingdings" panose="05000000000000000000" pitchFamily="2" charset="2"/>
              <a:buChar char="q"/>
              <a:tabLst>
                <a:tab pos="18415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Типовой модели по развитию дополнительного образования для детей, </a:t>
            </a:r>
          </a:p>
          <a:p>
            <a:pPr algn="just">
              <a:tabLst>
                <a:tab pos="18415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в трудной жизненной ситуации, с различными образовательными возможностями, </a:t>
            </a:r>
          </a:p>
          <a:p>
            <a:pPr algn="just">
              <a:tabLst>
                <a:tab pos="184150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т.ч. для детей сельской местности</a:t>
            </a:r>
          </a:p>
          <a:p>
            <a:pPr algn="just">
              <a:lnSpc>
                <a:spcPct val="150000"/>
              </a:lnSpc>
              <a:tabLst>
                <a:tab pos="184150" algn="l"/>
              </a:tabLst>
            </a:pP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84150" algn="l"/>
              </a:tabLst>
            </a:pPr>
            <a:r>
              <a:rPr lang="ru-RU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 </a:t>
            </a:r>
          </a:p>
          <a:p>
            <a:pPr algn="just">
              <a:tabLst>
                <a:tab pos="184150" algn="l"/>
              </a:tabLst>
            </a:pPr>
            <a:endParaRPr lang="ru-RU" dirty="0">
              <a:solidFill>
                <a:srgbClr val="000000"/>
              </a:solidFill>
              <a:latin typeface="YS Text"/>
            </a:endParaRPr>
          </a:p>
          <a:p>
            <a:pPr marL="457200" indent="-457200" algn="ctr">
              <a:buAutoNum type="arabicPeriod"/>
              <a:tabLst>
                <a:tab pos="184150" algn="l"/>
              </a:tabLst>
            </a:pP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tabLst>
                <a:tab pos="184150" algn="l"/>
              </a:tabLst>
            </a:pP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5D1563-B8EF-9892-CFE0-4A3341B4C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85" y="1690188"/>
            <a:ext cx="1219306" cy="11278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30F4945-13F6-54DC-62B2-F7997967F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911" y="1690188"/>
            <a:ext cx="1380533" cy="1281034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6C6600D4-97E5-B067-6AA0-2790A4F5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29" y="4946188"/>
            <a:ext cx="2281511" cy="1341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mognovse.ru/mogno/788/787310/787310_html_121180d4.jpg">
            <a:extLst>
              <a:ext uri="{FF2B5EF4-FFF2-40B4-BE49-F238E27FC236}">
                <a16:creationId xmlns:a16="http://schemas.microsoft.com/office/drawing/2014/main" xmlns="" id="{F1FF2C24-974F-8360-B6B9-8D7DBE9D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45" y="3449115"/>
            <a:ext cx="1959356" cy="1099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4569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9"/>
            <a:ext cx="5826447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Новороссийск</a:t>
            </a: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52A609-AEEC-A349-968E-714058A26462}"/>
              </a:ext>
            </a:extLst>
          </p:cNvPr>
          <p:cNvSpPr txBox="1"/>
          <p:nvPr/>
        </p:nvSpPr>
        <p:spPr>
          <a:xfrm>
            <a:off x="1928328" y="3615388"/>
            <a:ext cx="85222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Муниципальное бюджетное учреждение дополнительного образования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«Дворец творчества детей и молодежи им. Н.И. Сипягина»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муниципального образования город Новороссийск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353925, г. Новороссийск, пр. Ленина, д.97, т. 8(8617) 71-29-24</a:t>
            </a:r>
            <a:endParaRPr lang="ru-RU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дворец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-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творчества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рф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en-US" dirty="0">
                <a:solidFill>
                  <a:schemeClr val="bg1"/>
                </a:solidFill>
              </a:rPr>
              <a:t>-mail: </a:t>
            </a:r>
            <a:r>
              <a:rPr lang="en-US" dirty="0" err="1">
                <a:solidFill>
                  <a:schemeClr val="bg1"/>
                </a:solidFill>
              </a:rPr>
              <a:t>dvorectvorchestva@gmail.com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xmlns="" id="{A537B2C6-B7CD-0B87-B5A0-8132CAC0AA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237716"/>
              </p:ext>
            </p:extLst>
          </p:nvPr>
        </p:nvGraphicFramePr>
        <p:xfrm>
          <a:off x="7005481" y="3535777"/>
          <a:ext cx="2645238" cy="2761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5939845" imgH="6200683" progId="Word.Document.12">
                  <p:embed/>
                </p:oleObj>
              </mc:Choice>
              <mc:Fallback>
                <p:oleObj name="Document" r:id="rId4" imgW="5939845" imgH="6200683" progId="Word.Document.12">
                  <p:embed/>
                  <p:pic>
                    <p:nvPicPr>
                      <p:cNvPr id="23" name="Объект 22">
                        <a:extLst>
                          <a:ext uri="{FF2B5EF4-FFF2-40B4-BE49-F238E27FC236}">
                            <a16:creationId xmlns:a16="http://schemas.microsoft.com/office/drawing/2014/main" xmlns="" id="{A537B2C6-B7CD-0B87-B5A0-8132CAC0A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05481" y="3535777"/>
                        <a:ext cx="2645238" cy="276117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6D2EDC5-B467-4208-B343-8A9C78B189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86941"/>
            <a:ext cx="10337688" cy="6033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0AE511-DA64-4F2A-ADD5-536E43BD88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412AC-CB16-4BC7-AEFD-CD2A15885D11}"/>
              </a:ext>
            </a:extLst>
          </p:cNvPr>
          <p:cNvSpPr/>
          <p:nvPr/>
        </p:nvSpPr>
        <p:spPr>
          <a:xfrm>
            <a:off x="1324569" y="224341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 дополнительного образования МО город Новороссийск</a:t>
            </a:r>
          </a:p>
        </p:txBody>
      </p:sp>
      <p:grpSp>
        <p:nvGrpSpPr>
          <p:cNvPr id="7" name="Группа 18">
            <a:extLst>
              <a:ext uri="{FF2B5EF4-FFF2-40B4-BE49-F238E27FC236}">
                <a16:creationId xmlns:a16="http://schemas.microsoft.com/office/drawing/2014/main" xmlns="" id="{04C17202-FE0C-46DF-BAA3-6895E9714071}"/>
              </a:ext>
            </a:extLst>
          </p:cNvPr>
          <p:cNvGrpSpPr/>
          <p:nvPr/>
        </p:nvGrpSpPr>
        <p:grpSpPr>
          <a:xfrm>
            <a:off x="0" y="6502049"/>
            <a:ext cx="12192000" cy="369009"/>
            <a:chOff x="0" y="6518822"/>
            <a:chExt cx="12192000" cy="352236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FFE0CC8D-1C18-476C-9AC2-EB0353A59503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Прямоугольник 11">
              <a:extLst>
                <a:ext uri="{FF2B5EF4-FFF2-40B4-BE49-F238E27FC236}">
                  <a16:creationId xmlns:a16="http://schemas.microsoft.com/office/drawing/2014/main" xmlns="" id="{BFF8A5C7-11E3-4B53-B00A-1F9C8B4F3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651" y="651882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4C59CF-5380-4817-BB06-7363E890ED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20" t="9373" r="42526" b="73465"/>
          <a:stretch/>
        </p:blipFill>
        <p:spPr>
          <a:xfrm>
            <a:off x="101436" y="2681447"/>
            <a:ext cx="3023651" cy="680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9F4E18-8356-441A-8592-BB93800B55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57" t="15445" r="36363" b="60132"/>
          <a:stretch/>
        </p:blipFill>
        <p:spPr>
          <a:xfrm>
            <a:off x="68910" y="4542780"/>
            <a:ext cx="3082971" cy="8531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8C5BBA-E098-498C-937A-6B739D1F5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48" t="13081" r="28787" b="65426"/>
          <a:stretch/>
        </p:blipFill>
        <p:spPr>
          <a:xfrm>
            <a:off x="68910" y="1808830"/>
            <a:ext cx="3964635" cy="791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1307367-977A-4BA0-A783-7930D8FB06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842" t="8196" r="20267" b="75885"/>
          <a:stretch/>
        </p:blipFill>
        <p:spPr>
          <a:xfrm>
            <a:off x="108670" y="5559068"/>
            <a:ext cx="2944129" cy="693570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E789D1F-977E-4F76-A6F1-88BD9AC496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44" t="5254" r="40446" b="75014"/>
          <a:stretch/>
        </p:blipFill>
        <p:spPr>
          <a:xfrm>
            <a:off x="3260126" y="2844877"/>
            <a:ext cx="3622789" cy="74584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AB90381-06B3-4F3C-8DF5-EC14A5A735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742" t="12053" r="65990" b="71280"/>
          <a:stretch/>
        </p:blipFill>
        <p:spPr>
          <a:xfrm>
            <a:off x="4168584" y="1999522"/>
            <a:ext cx="1479779" cy="845355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C8784A5-97CD-4D79-81AC-7CC4E87A0DA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66" t="21386" r="10223" b="50000"/>
          <a:stretch/>
        </p:blipFill>
        <p:spPr>
          <a:xfrm>
            <a:off x="3265989" y="5555576"/>
            <a:ext cx="3625384" cy="695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655754F-39E2-47E2-A133-EBF3C47E257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332" t="12474" r="15866" b="53003"/>
          <a:stretch/>
        </p:blipFill>
        <p:spPr>
          <a:xfrm>
            <a:off x="3290089" y="3667709"/>
            <a:ext cx="3393001" cy="943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DED2263-88C3-4198-8A00-E320871D29A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277" t="15578" r="41170" b="65794"/>
          <a:stretch/>
        </p:blipFill>
        <p:spPr>
          <a:xfrm>
            <a:off x="3265989" y="4692702"/>
            <a:ext cx="3625384" cy="7368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AE3C7D5-1409-4CDF-8365-3EEDF5354F4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717" t="29897" r="36988" b="38086"/>
          <a:stretch/>
        </p:blipFill>
        <p:spPr>
          <a:xfrm>
            <a:off x="68910" y="3491328"/>
            <a:ext cx="3023651" cy="9504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043934-CAB3-FA99-775E-B0B980F2A3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910" y="890857"/>
            <a:ext cx="4686533" cy="8372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52608A0-B130-3E9C-BBCD-AD3CA7681E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27984" y="1085256"/>
            <a:ext cx="2251064" cy="2289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Стрелка: изогнутая вниз 1">
            <a:extLst>
              <a:ext uri="{FF2B5EF4-FFF2-40B4-BE49-F238E27FC236}">
                <a16:creationId xmlns:a16="http://schemas.microsoft.com/office/drawing/2014/main" xmlns="" id="{AB928562-32CC-6A43-6D79-116D28DB6C7A}"/>
              </a:ext>
            </a:extLst>
          </p:cNvPr>
          <p:cNvSpPr/>
          <p:nvPr/>
        </p:nvSpPr>
        <p:spPr>
          <a:xfrm rot="846663">
            <a:off x="5260760" y="813130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B7E53DC-2791-BE78-C218-0183873999D7}"/>
              </a:ext>
            </a:extLst>
          </p:cNvPr>
          <p:cNvSpPr txBox="1"/>
          <p:nvPr/>
        </p:nvSpPr>
        <p:spPr>
          <a:xfrm>
            <a:off x="9724291" y="2044749"/>
            <a:ext cx="236627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образовательные организации-3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85455E0-7B76-B42B-7C9E-A5FA7031CD6B}"/>
              </a:ext>
            </a:extLst>
          </p:cNvPr>
          <p:cNvSpPr txBox="1"/>
          <p:nvPr/>
        </p:nvSpPr>
        <p:spPr>
          <a:xfrm>
            <a:off x="9752870" y="3365753"/>
            <a:ext cx="236627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Ведомство физкультуры и спорта-11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37AFDC5-3DD3-AB0A-E65E-69C96F745D54}"/>
              </a:ext>
            </a:extLst>
          </p:cNvPr>
          <p:cNvSpPr txBox="1"/>
          <p:nvPr/>
        </p:nvSpPr>
        <p:spPr>
          <a:xfrm>
            <a:off x="9973110" y="4550321"/>
            <a:ext cx="1925793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организации-3</a:t>
            </a:r>
          </a:p>
        </p:txBody>
      </p:sp>
    </p:spTree>
    <p:extLst>
      <p:ext uri="{BB962C8B-B14F-4D97-AF65-F5344CB8AC3E}">
        <p14:creationId xmlns:p14="http://schemas.microsoft.com/office/powerpoint/2010/main" val="136391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1" y="79500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283" y="8199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 МУНИЦИПАЛЬНОЙ ЦЕЛЕВОЙ ПРОГРАММЫ РАЗВИТИЯ дополнительного образования МО город Новороссийск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42567888"/>
              </p:ext>
            </p:extLst>
          </p:nvPr>
        </p:nvGraphicFramePr>
        <p:xfrm>
          <a:off x="484226" y="1285461"/>
          <a:ext cx="7294799" cy="4806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Блок-схема: процесс 12"/>
          <p:cNvSpPr/>
          <p:nvPr/>
        </p:nvSpPr>
        <p:spPr>
          <a:xfrm>
            <a:off x="8807911" y="2905841"/>
            <a:ext cx="2907273" cy="156548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60093"/>
                </a:solidFill>
              </a:rPr>
              <a:t>Удельный вес численности детей, охваченных технической  и естественнонаучной направленностями- 20% </a:t>
            </a:r>
          </a:p>
          <a:p>
            <a:pPr algn="ctr"/>
            <a:endParaRPr lang="ru-RU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8807911" y="4604568"/>
            <a:ext cx="2907273" cy="156548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7960970" y="1210613"/>
            <a:ext cx="732654" cy="5048519"/>
          </a:xfrm>
          <a:prstGeom prst="rightBrace">
            <a:avLst>
              <a:gd name="adj1" fmla="val 54909"/>
              <a:gd name="adj2" fmla="val 45423"/>
            </a:avLst>
          </a:prstGeom>
          <a:solidFill>
            <a:srgbClr val="C684B9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571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D935BB0-7AF4-5F38-0B9C-FE98CD83A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0502" y="4604569"/>
            <a:ext cx="1346758" cy="931194"/>
          </a:xfrm>
          <a:prstGeom prst="rect">
            <a:avLst/>
          </a:prstGeom>
        </p:spPr>
      </p:pic>
      <p:sp>
        <p:nvSpPr>
          <p:cNvPr id="3" name="Блок-схема: процесс 2">
            <a:extLst>
              <a:ext uri="{FF2B5EF4-FFF2-40B4-BE49-F238E27FC236}">
                <a16:creationId xmlns:a16="http://schemas.microsoft.com/office/drawing/2014/main" xmlns="" id="{E49FD3D9-B7E0-A56C-5C79-7CC4E0B3083B}"/>
              </a:ext>
            </a:extLst>
          </p:cNvPr>
          <p:cNvSpPr/>
          <p:nvPr/>
        </p:nvSpPr>
        <p:spPr>
          <a:xfrm>
            <a:off x="8800501" y="1231505"/>
            <a:ext cx="2907273" cy="1565486"/>
          </a:xfrm>
          <a:prstGeom prst="flowChartProcess">
            <a:avLst/>
          </a:prstGeom>
          <a:gradFill flip="none" rotWithShape="1">
            <a:gsLst>
              <a:gs pos="0">
                <a:srgbClr val="7698D4">
                  <a:tint val="66000"/>
                  <a:satMod val="160000"/>
                </a:srgbClr>
              </a:gs>
              <a:gs pos="50000">
                <a:srgbClr val="7698D4">
                  <a:tint val="44500"/>
                  <a:satMod val="160000"/>
                </a:srgbClr>
              </a:gs>
              <a:gs pos="100000">
                <a:srgbClr val="7698D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D60093"/>
                </a:solidFill>
              </a:rPr>
              <a:t>Охват детей ДО в возрасте от 5 до 18 лет (%)- 80,51%</a:t>
            </a:r>
          </a:p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94D46D-B73E-8AD0-2841-00061BA619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9791" y="5385996"/>
            <a:ext cx="1417560" cy="7254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6A249E-663F-7018-9A83-26A13FAE79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1547" y="4678515"/>
            <a:ext cx="1351743" cy="7254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0C7433-AD3A-0C66-59B0-F46E6D30722A}"/>
              </a:ext>
            </a:extLst>
          </p:cNvPr>
          <p:cNvSpPr txBox="1"/>
          <p:nvPr/>
        </p:nvSpPr>
        <p:spPr>
          <a:xfrm>
            <a:off x="10065324" y="5449897"/>
            <a:ext cx="634971" cy="246221"/>
          </a:xfrm>
          <a:prstGeom prst="rect">
            <a:avLst/>
          </a:prstGeom>
          <a:solidFill>
            <a:srgbClr val="9FB0DB"/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24483</a:t>
            </a:r>
          </a:p>
        </p:txBody>
      </p:sp>
    </p:spTree>
    <p:extLst>
      <p:ext uri="{BB962C8B-B14F-4D97-AF65-F5344CB8AC3E}">
        <p14:creationId xmlns:p14="http://schemas.microsoft.com/office/powerpoint/2010/main" val="203326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B33F137-AF76-4669-A60E-AC8AE4E7E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8" y="8919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7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515069" y="43897"/>
            <a:ext cx="10304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СОЗДАНИЮ И ОБЕСПЕЧЕНИЮ ДЕЯТЕЛЬНОСТИ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центра дополнительного образования детей (МОЦ)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A81E52-D2CC-4135-8FAA-9203575E9529}"/>
              </a:ext>
            </a:extLst>
          </p:cNvPr>
          <p:cNvSpPr txBox="1"/>
          <p:nvPr/>
        </p:nvSpPr>
        <p:spPr>
          <a:xfrm rot="20423392">
            <a:off x="157794" y="1573901"/>
            <a:ext cx="20766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 утвержден 10.01.2022г.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начальником УО МО г. Новороссийск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0D46FD-AFF8-4E4A-B80A-D88216D0F17C}"/>
              </a:ext>
            </a:extLst>
          </p:cNvPr>
          <p:cNvSpPr txBox="1"/>
          <p:nvPr/>
        </p:nvSpPr>
        <p:spPr>
          <a:xfrm rot="20491293">
            <a:off x="268407" y="4998838"/>
            <a:ext cx="2230909" cy="164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D60093"/>
                </a:solidFill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Медиаплан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с начальником УО   МО  г. Новороссийск   от  10.01.2022г.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95ED8D-AD7E-4CAC-9931-E428233C4C9E}"/>
              </a:ext>
            </a:extLst>
          </p:cNvPr>
          <p:cNvSpPr/>
          <p:nvPr/>
        </p:nvSpPr>
        <p:spPr>
          <a:xfrm>
            <a:off x="7904284" y="886676"/>
            <a:ext cx="39772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http://дворец-творчества.рф/index.php/</a:t>
            </a:r>
          </a:p>
          <a:p>
            <a:pPr algn="just"/>
            <a:r>
              <a:rPr lang="ru-RU" sz="1600" b="1" u="sng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senter</a:t>
            </a:r>
            <a:r>
              <a:rPr lang="ru-RU" sz="1600" b="1" u="sng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lang="ru-RU" sz="1600" b="1" u="sng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munitsipal-nyj-opornyj-tsentr</a:t>
            </a:r>
            <a:endParaRPr lang="ru-RU" sz="1600" b="1" u="sng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Доклад руководителя МОЦ Мо г. Новороссийск Радченко Т.В. «О приоритетных направлениях деятельности ДТДМ на 2022-2024гг. (о Навигаторе, о МОЦ )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lla\Desktop\МОЦ\отчеты МОЦ\совещание 18.05.21г\IMG_20210518_110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07" y="2396097"/>
            <a:ext cx="2171552" cy="16286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086" y="4237502"/>
            <a:ext cx="1740876" cy="1305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8B84C86-9563-EB3F-CF04-2C226E3E76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921" y="845056"/>
            <a:ext cx="2605882" cy="15824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57A16A5-464B-A4C8-14ED-60504EC0A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456" y="4592454"/>
            <a:ext cx="2685957" cy="17648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B3F2CBA-21AE-19CE-C1EC-0C8E728882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853" y="2535871"/>
            <a:ext cx="2231560" cy="18270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8BF7270-2D6F-0DFD-FA62-19A0F1804801}"/>
              </a:ext>
            </a:extLst>
          </p:cNvPr>
          <p:cNvSpPr txBox="1"/>
          <p:nvPr/>
        </p:nvSpPr>
        <p:spPr>
          <a:xfrm rot="20364989">
            <a:off x="77839" y="3140963"/>
            <a:ext cx="261204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«Целевые показатели развития ДО  в г. Новороссийске до 2024г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6434C3-173D-4C73-CCEE-34BB07EEB0B5}"/>
              </a:ext>
            </a:extLst>
          </p:cNvPr>
          <p:cNvSpPr txBox="1"/>
          <p:nvPr/>
        </p:nvSpPr>
        <p:spPr>
          <a:xfrm rot="20364989">
            <a:off x="5426818" y="1282395"/>
            <a:ext cx="25256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о деятельности МОЦ</a:t>
            </a:r>
            <a:r>
              <a:rPr lang="ru-RU" sz="1600" b="1" dirty="0">
                <a:solidFill>
                  <a:srgbClr val="FF4FC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МБУ ДО ДТДМ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B70C6E-C67C-88BB-5333-3E08AB7A2496}"/>
              </a:ext>
            </a:extLst>
          </p:cNvPr>
          <p:cNvSpPr txBox="1"/>
          <p:nvPr/>
        </p:nvSpPr>
        <p:spPr>
          <a:xfrm rot="20166818">
            <a:off x="5752551" y="2891245"/>
            <a:ext cx="387626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Функционирование  муниципального сегмента АИС «Навигатор»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(с 2020г.)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Информирование общественности и организаций ведомств образования и культуры о функционировании  муниципального сегмента АИС «Навигатор дополнительного образования детей Краснодарского края» (далее – АИС «Навигатор»).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банер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«НАВИГАТОР.23 дети», рекламные листовки для родителей, буклеты, информация на стенде, открыт раздел «Навигатор .23.дети», на сайте МБУ ДО ДТДМ</a:t>
            </a:r>
          </a:p>
          <a:p>
            <a:pPr algn="just"/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9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372193" y="81997"/>
            <a:ext cx="107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системы персонифицированного финансирования дополнительного образования детей (ПФДО)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0B5499-129B-84E2-EA32-CB62A5EF8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231" y="863474"/>
            <a:ext cx="9438363" cy="5711489"/>
          </a:xfrm>
        </p:spPr>
        <p:txBody>
          <a:bodyPr anchor="t">
            <a:normAutofit fontScale="90000"/>
          </a:bodyPr>
          <a:lstStyle/>
          <a:p>
            <a:pPr marL="571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 – 7 , в т.ч. по вопросам: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24.01.2022г.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«Методические рекомендации по внедрению ПФДО»-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Руснак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Морозова Е.Г.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02.2022г.-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вебинар (РМЦ)на тему: « Запуск персонифицированного  финансирования дополнительного образования детей в 2022г.»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21.06.2022г.-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«Внедрение ПФДО. Нормативная база по сопровождению ПФДО»-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РМЦ,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Руснак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Радченко Т.В., Пашинская Н.В.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Совещания-5, в т.ч. по вопросам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14.04.2022г.-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«Выполнение целевых показателей по внедрению ПФДО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муниципалитетах Краснодарского края»-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Рыбалева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Сидорович С.Б,, Протасова А.В.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20.05.2022г.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совещание по вопросу «Подготовка дополнительных общеобразовательных программ по ПФДО  к работе в новом 2022-2023уч.г.»- руководители УДО г. Новороссийска,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Сувернева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Д.В.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гл.спец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УО), Радченко Т.В.,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Руснак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23. 09. 2022г.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-семинар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практикум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муниципальной системы дополнительного образования в контексте основных национальных ориентиров - достижения, проблемы, перспективы»-Радченко Т.В., Д.В.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Сувернева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И.А. (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гл.спец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УО), И.А. Романова(директор МБУ ЦДО ИРЦ «Школьник-2»), Демченко А.А. (директор МБУ ДО ДЮСШ «Олимп»).  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Выездные совещания-3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18.03.22г.-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«Театр-как средство комплексного воспитания личности» (г. Анапа)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16.09.22г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.- «Новые вызовы, приоритеты и задачи развития ДОД Черноморской западной зоны в 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условиях реализации Концепции развития ДОД до 2030 года» (Темрюкский район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ст.Голубицкая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02.12.22г.-«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Траектория развития системы дополнительного образования муниципального образования 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Крымский район в современных условиях» ;</a:t>
            </a:r>
            <a:b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EEAF952-3FDB-0728-B09F-392002283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33" y="945294"/>
            <a:ext cx="1659546" cy="112180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CDA6DED-0522-3C79-EA28-076262F10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153" y="847390"/>
            <a:ext cx="914479" cy="9144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8C289D-A000-BA2F-A00B-F46A5F831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006" y="1951795"/>
            <a:ext cx="1515173" cy="13675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3A54108-2142-BE3F-5A37-D9F03ACD2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55" y="3290778"/>
            <a:ext cx="1707159" cy="11477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2447A60-2118-6C74-C3FA-98C6DCA2C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95" y="4480187"/>
            <a:ext cx="1679317" cy="11322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969579-0C62-E827-0D71-069F2C7D3A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895843" y="5029214"/>
            <a:ext cx="1171323" cy="14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1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33" y="-9525"/>
            <a:ext cx="1005488" cy="856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1" y="-1483"/>
            <a:ext cx="11077574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372193" y="81997"/>
            <a:ext cx="10791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внедрению и распространению системы персонифицированного финансирования дополнительного образования детей (ПФДО)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0B5499-129B-84E2-EA32-CB62A5EF8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525" y="907396"/>
            <a:ext cx="8848415" cy="5390904"/>
          </a:xfrm>
        </p:spPr>
        <p:txBody>
          <a:bodyPr anchor="t">
            <a:normAutofit fontScale="90000"/>
          </a:bodyPr>
          <a:lstStyle/>
          <a:p>
            <a:pPr marL="285750" indent="-285750" algn="l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консультации: </a:t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руководитель МОЦ Радченко Т.В.- 20, по вопросам: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07.09.22г.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«Правила ПФДО  в Мо г. Новороссийск» (для дошкольных учреждений),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-19.10.22г. «Методика определения нормативных затрат на оказание муниципальных услуг по реализации дополнительных общеобразовательных общеразвивающих программ» (для ДЮСШ)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-16.11.22г.- «Постановление Правительства РФ от 18.09.2020г. № 1492 «Об общих требованиях к нормативно-правовым актам, регулирующим предоставление субсидий, в т.ч. Грантов…»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-06.04.22г. –  практический семинар для методистов учреждений дополнительного образования города Новороссийска и победителей муниципального этапа краевого конкурса профессионального мастерства работников сферы дополнительного образования «Сердце отдаю детям-2022» (зам. директора по УР Пашинская Н.В., Гронтковская Н.В.- педагог)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Руснак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А.А., Козлова О.Р., ответственные  за АИС Навигатор в МБУ ДО ДТДМ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- 25.08.22г., 05.09.22г.- «Алгоритм действий педагога при обработке заявок от родителей при зачислении детей на программу»;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-14.09.22.г- «Действия педагога при заполнении и внесении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изменений в расписание занятий в АИС Навигатор»;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24.11.22г.- «Рекомендации по заполнению модуля МЕРОПРИЯТИЯ»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Сидорович С.Б.- методист,  Гронтковская Н.В.- педагог-организатор,</a:t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Пашинская Н.В.,-зам. директора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педагогов :участие   в конкурсах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мастерства, краевых конкурсах «Лучшие практики», «Лучшая 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реклама», социальные гранты,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Презедентские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гранты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CDA6DED-0522-3C79-EA28-076262F10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6626" y="1066449"/>
            <a:ext cx="1166798" cy="1166798"/>
          </a:xfrm>
          <a:prstGeom prst="rect">
            <a:avLst/>
          </a:prstGeom>
        </p:spPr>
      </p:pic>
      <p:sp>
        <p:nvSpPr>
          <p:cNvPr id="11" name="Блок-схема: документ 21">
            <a:extLst>
              <a:ext uri="{FF2B5EF4-FFF2-40B4-BE49-F238E27FC236}">
                <a16:creationId xmlns:a16="http://schemas.microsoft.com/office/drawing/2014/main" xmlns="" id="{93459211-EA00-3BA9-6471-73666148E9BA}"/>
              </a:ext>
            </a:extLst>
          </p:cNvPr>
          <p:cNvSpPr/>
          <p:nvPr/>
        </p:nvSpPr>
        <p:spPr>
          <a:xfrm rot="12543489" flipV="1">
            <a:off x="-15962" y="4569715"/>
            <a:ext cx="2405501" cy="119095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600"/>
              <a:gd name="connsiteY0" fmla="*/ 0 h 21324"/>
              <a:gd name="connsiteX1" fmla="*/ 21600 w 21600"/>
              <a:gd name="connsiteY1" fmla="*/ 17322 h 21324"/>
              <a:gd name="connsiteX2" fmla="*/ 0 w 21600"/>
              <a:gd name="connsiteY2" fmla="*/ 20172 h 21324"/>
              <a:gd name="connsiteX3" fmla="*/ 0 w 21600"/>
              <a:gd name="connsiteY3" fmla="*/ 0 h 21324"/>
              <a:gd name="connsiteX0" fmla="*/ 0 w 21743"/>
              <a:gd name="connsiteY0" fmla="*/ 645 h 21969"/>
              <a:gd name="connsiteX1" fmla="*/ 21600 w 21743"/>
              <a:gd name="connsiteY1" fmla="*/ 17967 h 21969"/>
              <a:gd name="connsiteX2" fmla="*/ 0 w 21743"/>
              <a:gd name="connsiteY2" fmla="*/ 20817 h 21969"/>
              <a:gd name="connsiteX3" fmla="*/ 0 w 21743"/>
              <a:gd name="connsiteY3" fmla="*/ 645 h 21969"/>
              <a:gd name="connsiteX0" fmla="*/ 0 w 21688"/>
              <a:gd name="connsiteY0" fmla="*/ 1374 h 22698"/>
              <a:gd name="connsiteX1" fmla="*/ 21600 w 21688"/>
              <a:gd name="connsiteY1" fmla="*/ 18696 h 22698"/>
              <a:gd name="connsiteX2" fmla="*/ 0 w 21688"/>
              <a:gd name="connsiteY2" fmla="*/ 21546 h 22698"/>
              <a:gd name="connsiteX3" fmla="*/ 0 w 21688"/>
              <a:gd name="connsiteY3" fmla="*/ 1374 h 22698"/>
              <a:gd name="connsiteX0" fmla="*/ 0 w 21688"/>
              <a:gd name="connsiteY0" fmla="*/ 1374 h 18696"/>
              <a:gd name="connsiteX1" fmla="*/ 21600 w 21688"/>
              <a:gd name="connsiteY1" fmla="*/ 18696 h 18696"/>
              <a:gd name="connsiteX2" fmla="*/ 0 w 21688"/>
              <a:gd name="connsiteY2" fmla="*/ 1374 h 18696"/>
              <a:gd name="connsiteX0" fmla="*/ 0 w 21688"/>
              <a:gd name="connsiteY0" fmla="*/ 1374 h 22724"/>
              <a:gd name="connsiteX1" fmla="*/ 21600 w 21688"/>
              <a:gd name="connsiteY1" fmla="*/ 18696 h 22724"/>
              <a:gd name="connsiteX2" fmla="*/ 0 w 21688"/>
              <a:gd name="connsiteY2" fmla="*/ 1374 h 22724"/>
              <a:gd name="connsiteX0" fmla="*/ 190 w 21878"/>
              <a:gd name="connsiteY0" fmla="*/ 1374 h 23784"/>
              <a:gd name="connsiteX1" fmla="*/ 21790 w 21878"/>
              <a:gd name="connsiteY1" fmla="*/ 18696 h 23784"/>
              <a:gd name="connsiteX2" fmla="*/ 190 w 21878"/>
              <a:gd name="connsiteY2" fmla="*/ 1374 h 23784"/>
              <a:gd name="connsiteX0" fmla="*/ 346 w 22034"/>
              <a:gd name="connsiteY0" fmla="*/ 1374 h 25608"/>
              <a:gd name="connsiteX1" fmla="*/ 21946 w 22034"/>
              <a:gd name="connsiteY1" fmla="*/ 18696 h 25608"/>
              <a:gd name="connsiteX2" fmla="*/ 346 w 22034"/>
              <a:gd name="connsiteY2" fmla="*/ 1374 h 25608"/>
              <a:gd name="connsiteX0" fmla="*/ 394 w 19661"/>
              <a:gd name="connsiteY0" fmla="*/ 2793 h 26134"/>
              <a:gd name="connsiteX1" fmla="*/ 19559 w 19661"/>
              <a:gd name="connsiteY1" fmla="*/ 17639 h 26134"/>
              <a:gd name="connsiteX2" fmla="*/ 394 w 19661"/>
              <a:gd name="connsiteY2" fmla="*/ 2793 h 26134"/>
              <a:gd name="connsiteX0" fmla="*/ 409 w 19057"/>
              <a:gd name="connsiteY0" fmla="*/ 2950 h 26201"/>
              <a:gd name="connsiteX1" fmla="*/ 18950 w 19057"/>
              <a:gd name="connsiteY1" fmla="*/ 17535 h 26201"/>
              <a:gd name="connsiteX2" fmla="*/ 409 w 19057"/>
              <a:gd name="connsiteY2" fmla="*/ 2950 h 26201"/>
              <a:gd name="connsiteX0" fmla="*/ 417 w 18786"/>
              <a:gd name="connsiteY0" fmla="*/ 3671 h 26525"/>
              <a:gd name="connsiteX1" fmla="*/ 18677 w 18786"/>
              <a:gd name="connsiteY1" fmla="*/ 17083 h 26525"/>
              <a:gd name="connsiteX2" fmla="*/ 417 w 18786"/>
              <a:gd name="connsiteY2" fmla="*/ 3671 h 26525"/>
              <a:gd name="connsiteX0" fmla="*/ 417 w 18692"/>
              <a:gd name="connsiteY0" fmla="*/ 205 h 23059"/>
              <a:gd name="connsiteX1" fmla="*/ 18677 w 18692"/>
              <a:gd name="connsiteY1" fmla="*/ 13617 h 23059"/>
              <a:gd name="connsiteX2" fmla="*/ 417 w 18692"/>
              <a:gd name="connsiteY2" fmla="*/ 205 h 23059"/>
              <a:gd name="connsiteX0" fmla="*/ 417 w 18688"/>
              <a:gd name="connsiteY0" fmla="*/ 0 h 22854"/>
              <a:gd name="connsiteX1" fmla="*/ 18677 w 18688"/>
              <a:gd name="connsiteY1" fmla="*/ 13412 h 22854"/>
              <a:gd name="connsiteX2" fmla="*/ 417 w 18688"/>
              <a:gd name="connsiteY2" fmla="*/ 0 h 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88" h="22854">
                <a:moveTo>
                  <a:pt x="417" y="0"/>
                </a:moveTo>
                <a:cubicBezTo>
                  <a:pt x="2841" y="12158"/>
                  <a:pt x="19179" y="-10674"/>
                  <a:pt x="18677" y="13412"/>
                </a:cubicBezTo>
                <a:cubicBezTo>
                  <a:pt x="11477" y="7638"/>
                  <a:pt x="-2594" y="45782"/>
                  <a:pt x="41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D60093"/>
                </a:solidFill>
              </a:rPr>
              <a:t> </a:t>
            </a:r>
            <a:endParaRPr lang="ru-RU" dirty="0">
              <a:solidFill>
                <a:srgbClr val="D60093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DEA51A-D1F8-348A-7327-824C1D3B4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58724">
            <a:off x="-384801" y="4824728"/>
            <a:ext cx="3403699" cy="7448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54B23F9-B7F4-19DD-84D1-5EF1E2CCD3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4" y="1180136"/>
            <a:ext cx="2195600" cy="123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694A04F-3AF0-E5BA-EF97-D57E65FA82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903" y="4603164"/>
            <a:ext cx="2309612" cy="1300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FA77F1E-7DA6-0E50-04E2-43A8C2D7D9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34957" r="10399" b="27042"/>
          <a:stretch/>
        </p:blipFill>
        <p:spPr>
          <a:xfrm>
            <a:off x="224808" y="2797503"/>
            <a:ext cx="2162572" cy="13192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1764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xmlns="" id="{6676ABBE-6841-4537-0137-25FA5CB37E9C}"/>
              </a:ext>
            </a:extLst>
          </p:cNvPr>
          <p:cNvSpPr/>
          <p:nvPr/>
        </p:nvSpPr>
        <p:spPr>
          <a:xfrm rot="20096007">
            <a:off x="8371883" y="1796933"/>
            <a:ext cx="621092" cy="803948"/>
          </a:xfrm>
          <a:prstGeom prst="curvedLeftArrow">
            <a:avLst>
              <a:gd name="adj1" fmla="val 1626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C35243E-F243-BB12-51A7-2C6B936E2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107" y="2209942"/>
            <a:ext cx="1103970" cy="14731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Стрелка: изогнутая вправо 14">
            <a:extLst>
              <a:ext uri="{FF2B5EF4-FFF2-40B4-BE49-F238E27FC236}">
                <a16:creationId xmlns:a16="http://schemas.microsoft.com/office/drawing/2014/main" xmlns="" id="{0861E534-4AE2-FF36-CC54-DA0E6D2E181A}"/>
              </a:ext>
            </a:extLst>
          </p:cNvPr>
          <p:cNvSpPr/>
          <p:nvPr/>
        </p:nvSpPr>
        <p:spPr>
          <a:xfrm rot="1248693">
            <a:off x="2242825" y="930077"/>
            <a:ext cx="955371" cy="1299483"/>
          </a:xfrm>
          <a:prstGeom prst="curvedRightArrow">
            <a:avLst>
              <a:gd name="adj1" fmla="val 15648"/>
              <a:gd name="adj2" fmla="val 46731"/>
              <a:gd name="adj3" fmla="val 202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2D15D1E9-4841-F18D-3760-D68AAAF99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18" y="968130"/>
            <a:ext cx="1005488" cy="1221983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13C459-A295-42DD-B458-44A9DB92FA58}"/>
              </a:ext>
            </a:extLst>
          </p:cNvPr>
          <p:cNvSpPr/>
          <p:nvPr/>
        </p:nvSpPr>
        <p:spPr>
          <a:xfrm>
            <a:off x="1281749" y="75270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EE2D7BA-7259-45D2-A7DD-503D77EF62EC}"/>
              </a:ext>
            </a:extLst>
          </p:cNvPr>
          <p:cNvSpPr/>
          <p:nvPr/>
        </p:nvSpPr>
        <p:spPr>
          <a:xfrm>
            <a:off x="3034806" y="875195"/>
            <a:ext cx="5695956" cy="1349535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краевых конкурсах</a:t>
            </a:r>
          </a:p>
          <a:p>
            <a:pPr algn="ctr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.«Лучшие практики обеспечения доступного дополнительного образования детей Краснодарского края», </a:t>
            </a:r>
          </a:p>
          <a:p>
            <a:pPr algn="ctr"/>
            <a:r>
              <a:rPr lang="ru-RU" sz="140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«Лучшая социальная реклама региональной системы дополнительного образования детей Краснодарского края»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088" y="2198907"/>
            <a:ext cx="50947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муниципального этапа краевого конкурса: 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1.МБУ ДО ДТДМ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Сезонные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(заочные)профориентационные школы для детей различных категорий»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дополнительная общеобразовательная программа технической направленности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игры к профессии»,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«Социальный проект организации дополнительного образования»,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социально-гуманитарной направленности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«Компас в сфере бьюти-индустрий»;</a:t>
            </a:r>
            <a:r>
              <a:rPr lang="en-US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дворец-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творчества.рф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index.php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kratkosrochnyj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-lager-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dnevnogo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pribyvaniya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-bez-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pitaniya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МАУ ДО ДООСЦ  «Надежда»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 err="1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«Дополнительные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общеобразовательные программы с применением электронного обучения и дистанционных образовательных технологий»,</a:t>
            </a:r>
            <a:r>
              <a:rPr lang="ru-RU" sz="12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 общеразвивающая программа по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«Спортивной акробатике»;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МБУ ДО ДЮСШ «Олимпиец»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«</a:t>
            </a:r>
            <a:r>
              <a:rPr lang="ru-RU" sz="12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Лучшее пособие методического кейса в организации дополнительного образования»,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по виду спорта бокс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«Физическое воспитание через специфические упражнения боевого искусства - бокс». </a:t>
            </a:r>
          </a:p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МБУ ДО «ЦДТ»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«Программа деятельности педагога-организатора учреждения дополнительного образования детей», </a:t>
            </a: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«Наше время»;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35244" y="2557828"/>
            <a:ext cx="46799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краевого этапа конкурса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МБУ ДО ДТДМ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графическая  реклама (плакат, буклет,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видеоролик,в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т.ч.анимация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Судникович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 (ПДО), Пророк Н.Г.(ПДО);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реклама профессии педагогических работников системы дополнительного образования (видеоролик)» </a:t>
            </a:r>
            <a:r>
              <a:rPr lang="ru-RU" sz="1200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Ищенко И.В.(ПДО)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1.МАУ ДО ДООСЦ  «Надежда»</a:t>
            </a: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реклама профессии педагогических работников системы дополнительного образования (видеоролик)» -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тренер-преподаватель Митрофанова И.В.</a:t>
            </a:r>
          </a:p>
          <a:p>
            <a:pPr algn="just"/>
            <a:endParaRPr lang="ru-RU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2.МБУ ДО ДЮСШ «Виктория»</a:t>
            </a:r>
          </a:p>
          <a:p>
            <a:pPr algn="ctr"/>
            <a:endParaRPr lang="ru-RU" sz="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видео-реклама» -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Лебедь М.Н.– инструктор-методист,  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Вековищева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 – инструктор-методист,  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Сверчинская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Н.В.– инструктор-методист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2867E3A-892B-C7C3-61BA-AFD9C226C7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0" r="10851" b="5260"/>
          <a:stretch/>
        </p:blipFill>
        <p:spPr>
          <a:xfrm>
            <a:off x="9030968" y="897797"/>
            <a:ext cx="1115639" cy="14590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FA1F11-0973-9815-89DE-9665A7B58213}"/>
              </a:ext>
            </a:extLst>
          </p:cNvPr>
          <p:cNvSpPr txBox="1"/>
          <p:nvPr/>
        </p:nvSpPr>
        <p:spPr>
          <a:xfrm>
            <a:off x="7554586" y="4019048"/>
            <a:ext cx="3297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https://youtu.be/WIKqg__DTy0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муниципального этапа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6510667-9B38-5730-9B6A-C2ADC9D0A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076" y="936559"/>
            <a:ext cx="935060" cy="12477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228008-35EA-7FCB-40C3-9AEB4C40CD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16585">
            <a:off x="5534122" y="3549317"/>
            <a:ext cx="1159343" cy="15877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B0F0E-AE4D-E07D-6FC7-6B4DB6D8E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3838" y="5176257"/>
            <a:ext cx="1853147" cy="13358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28A7AC8-861D-AE30-2372-2B709AEEB1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45234" y="1432463"/>
            <a:ext cx="1822798" cy="11427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6983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13C459-A295-42DD-B458-44A9DB92FA58}"/>
              </a:ext>
            </a:extLst>
          </p:cNvPr>
          <p:cNvSpPr/>
          <p:nvPr/>
        </p:nvSpPr>
        <p:spPr>
          <a:xfrm>
            <a:off x="759471" y="69313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EE2D7BA-7259-45D2-A7DD-503D77EF62EC}"/>
              </a:ext>
            </a:extLst>
          </p:cNvPr>
          <p:cNvSpPr/>
          <p:nvPr/>
        </p:nvSpPr>
        <p:spPr>
          <a:xfrm>
            <a:off x="3667222" y="883574"/>
            <a:ext cx="5094750" cy="619898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</a:t>
            </a:r>
            <a:endParaRPr lang="ru-RU" sz="14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3732721">
            <a:off x="6894015" y="1000257"/>
            <a:ext cx="4679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B3C76C6-A411-45F7-A0B3-A7DDF79E2BBD}"/>
              </a:ext>
            </a:extLst>
          </p:cNvPr>
          <p:cNvSpPr txBox="1"/>
          <p:nvPr/>
        </p:nvSpPr>
        <p:spPr>
          <a:xfrm>
            <a:off x="275353" y="2608927"/>
            <a:ext cx="555189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профессионального мастерства работников сферы дополнительного образования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отдаю детям»: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 этап:  номинация «педагог ДО художественной направленности»)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МБУ ДО ДТДМ - Гребенникова И.П. ,лауреат 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«педагог ДО туристско-краеведческой направленности»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-МБУ ДО «ЦДТ»- Литвиненко Н.В. , финалист;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-номинация «педагог ДО, работающий с детьми с ОВЗ и инвалидностью» - МБУ ДО ИРЦ «Школьник-2» Куракина Ю.А.-финалист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8854028-1BCA-C0C5-5B15-57C0CF5E7166}"/>
              </a:ext>
            </a:extLst>
          </p:cNvPr>
          <p:cNvSpPr txBox="1"/>
          <p:nvPr/>
        </p:nvSpPr>
        <p:spPr>
          <a:xfrm>
            <a:off x="6136591" y="5134972"/>
            <a:ext cx="55331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профессиональный конкурс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«Арктур»-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«Руководитель организации дополнительного образования»-краевой уровень-3 место, всероссийский этап – лауреат - директор МБУ ДО ДЮСШ «Каисса» 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Комерзан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4CBB03-3C08-A48E-3DBB-8EB0D5E1044B}"/>
              </a:ext>
            </a:extLst>
          </p:cNvPr>
          <p:cNvSpPr txBox="1"/>
          <p:nvPr/>
        </p:nvSpPr>
        <p:spPr>
          <a:xfrm>
            <a:off x="444972" y="5010648"/>
            <a:ext cx="53119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профессионального мастерства педагогических работников, осуществляющих обучение детей по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дополнительным общеобразовательным программам в области физической культуры и спорта (краевой этап)-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победитель МБУ ДО ДТДМ –Лукаш И.И.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C73028F-6C0F-F59A-CD24-6907B5CEB471}"/>
              </a:ext>
            </a:extLst>
          </p:cNvPr>
          <p:cNvSpPr txBox="1"/>
          <p:nvPr/>
        </p:nvSpPr>
        <p:spPr>
          <a:xfrm>
            <a:off x="-80646" y="4209021"/>
            <a:ext cx="5276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муниципальный конкурс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педагог Новороссийска»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победитель Литвиненко Н.Ю.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«ЦДТ»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1F66687-D963-86FE-F9A9-EF97950B1F1F}"/>
              </a:ext>
            </a:extLst>
          </p:cNvPr>
          <p:cNvSpPr txBox="1"/>
          <p:nvPr/>
        </p:nvSpPr>
        <p:spPr>
          <a:xfrm>
            <a:off x="301982" y="1679318"/>
            <a:ext cx="4146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«Сильнейшие спортсмены и лучшие тренеры года системы образования Краснодарского края» :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ДЮСШ «Каисса», МБУ ДЮСШ «Олимп»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41485C3-0F1D-349C-5C66-F10316B3AFC1}"/>
              </a:ext>
            </a:extLst>
          </p:cNvPr>
          <p:cNvSpPr txBox="1"/>
          <p:nvPr/>
        </p:nvSpPr>
        <p:spPr>
          <a:xfrm>
            <a:off x="6744397" y="3363590"/>
            <a:ext cx="4340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</a:t>
            </a:r>
          </a:p>
          <a:p>
            <a:pPr algn="ctr"/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"Моя лучшая методическая разработка»-участие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674D5064-5E71-7965-088C-BDA4244DB52B}"/>
              </a:ext>
            </a:extLst>
          </p:cNvPr>
          <p:cNvSpPr/>
          <p:nvPr/>
        </p:nvSpPr>
        <p:spPr>
          <a:xfrm>
            <a:off x="6562739" y="4127150"/>
            <a:ext cx="43405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профессиональный конкурс </a:t>
            </a:r>
            <a:r>
              <a:rPr lang="ru-RU" sz="14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«Флагманы дополнительного образования»   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(участие управленческих команд)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89C5D7-3A72-3962-D9FE-581C7494E993}"/>
              </a:ext>
            </a:extLst>
          </p:cNvPr>
          <p:cNvSpPr txBox="1"/>
          <p:nvPr/>
        </p:nvSpPr>
        <p:spPr>
          <a:xfrm>
            <a:off x="5861626" y="1776875"/>
            <a:ext cx="58869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q"/>
              <a:tabLst>
                <a:tab pos="184150" algn="l"/>
              </a:tabLst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Краевой конкурс среди организаций дополнительного образования физкультурно-спортивной направленности в номинация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«Лучшая муниципальная организация дополнительного образования, реализующая дополнительные общеобразовательные программы в области физической культуры и спорта»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МБУ ДО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ДТДМ - победитель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Стрелка: изогнутая вправо 1">
            <a:extLst>
              <a:ext uri="{FF2B5EF4-FFF2-40B4-BE49-F238E27FC236}">
                <a16:creationId xmlns:a16="http://schemas.microsoft.com/office/drawing/2014/main" xmlns="" id="{B08D52C9-C1DF-6D16-A084-A375A8D88FD1}"/>
              </a:ext>
            </a:extLst>
          </p:cNvPr>
          <p:cNvSpPr/>
          <p:nvPr/>
        </p:nvSpPr>
        <p:spPr>
          <a:xfrm rot="1569524">
            <a:off x="2880322" y="964033"/>
            <a:ext cx="609785" cy="7310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: изогнутая вправо 4">
            <a:extLst>
              <a:ext uri="{FF2B5EF4-FFF2-40B4-BE49-F238E27FC236}">
                <a16:creationId xmlns:a16="http://schemas.microsoft.com/office/drawing/2014/main" xmlns="" id="{4AA83F33-072D-2296-8BFB-9B5DAE8E7806}"/>
              </a:ext>
            </a:extLst>
          </p:cNvPr>
          <p:cNvSpPr/>
          <p:nvPr/>
        </p:nvSpPr>
        <p:spPr>
          <a:xfrm rot="21115817" flipH="1">
            <a:off x="8887056" y="1001078"/>
            <a:ext cx="571576" cy="7310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5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CFF1C2-32A0-E5DD-1026-B36C0238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8" y="4630330"/>
            <a:ext cx="6632238" cy="2232349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xmlns="" id="{85486403-553D-458C-8379-7360716C21CF}"/>
              </a:ext>
            </a:extLst>
          </p:cNvPr>
          <p:cNvGrpSpPr/>
          <p:nvPr/>
        </p:nvGrpSpPr>
        <p:grpSpPr>
          <a:xfrm>
            <a:off x="0" y="6512125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38" y="25577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FA5FFF-D700-468A-B906-A98AA684B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85" y="78663"/>
            <a:ext cx="11128229" cy="76854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013C459-A295-42DD-B458-44A9DB92FA58}"/>
              </a:ext>
            </a:extLst>
          </p:cNvPr>
          <p:cNvSpPr/>
          <p:nvPr/>
        </p:nvSpPr>
        <p:spPr>
          <a:xfrm>
            <a:off x="759471" y="69313"/>
            <a:ext cx="109102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ФОРМИРОВАНИЮ СОВРЕМЕННОЙ СИСТЕМЫ сопровождения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 совершенствования профессионального мастерства педагогических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управленческих кадров сферы дополнительного образования детей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BEE2D7BA-7259-45D2-A7DD-503D77EF62EC}"/>
              </a:ext>
            </a:extLst>
          </p:cNvPr>
          <p:cNvSpPr/>
          <p:nvPr/>
        </p:nvSpPr>
        <p:spPr>
          <a:xfrm>
            <a:off x="3696007" y="947212"/>
            <a:ext cx="4041223" cy="811609"/>
          </a:xfrm>
          <a:custGeom>
            <a:avLst/>
            <a:gdLst>
              <a:gd name="connsiteX0" fmla="*/ 0 w 7281740"/>
              <a:gd name="connsiteY0" fmla="*/ 1113067 h 2226134"/>
              <a:gd name="connsiteX1" fmla="*/ 3640870 w 7281740"/>
              <a:gd name="connsiteY1" fmla="*/ 0 h 2226134"/>
              <a:gd name="connsiteX2" fmla="*/ 7281740 w 7281740"/>
              <a:gd name="connsiteY2" fmla="*/ 1113067 h 2226134"/>
              <a:gd name="connsiteX3" fmla="*/ 3640870 w 7281740"/>
              <a:gd name="connsiteY3" fmla="*/ 2226134 h 2226134"/>
              <a:gd name="connsiteX4" fmla="*/ 0 w 7281740"/>
              <a:gd name="connsiteY4" fmla="*/ 1113067 h 2226134"/>
              <a:gd name="connsiteX0" fmla="*/ 93089 w 7374829"/>
              <a:gd name="connsiteY0" fmla="*/ 722542 h 1835609"/>
              <a:gd name="connsiteX1" fmla="*/ 2076609 w 7374829"/>
              <a:gd name="connsiteY1" fmla="*/ 0 h 1835609"/>
              <a:gd name="connsiteX2" fmla="*/ 7374829 w 7374829"/>
              <a:gd name="connsiteY2" fmla="*/ 722542 h 1835609"/>
              <a:gd name="connsiteX3" fmla="*/ 3733959 w 7374829"/>
              <a:gd name="connsiteY3" fmla="*/ 1835609 h 1835609"/>
              <a:gd name="connsiteX4" fmla="*/ 93089 w 7374829"/>
              <a:gd name="connsiteY4" fmla="*/ 722542 h 1835609"/>
              <a:gd name="connsiteX0" fmla="*/ 93089 w 7405850"/>
              <a:gd name="connsiteY0" fmla="*/ 772432 h 1885499"/>
              <a:gd name="connsiteX1" fmla="*/ 2076609 w 7405850"/>
              <a:gd name="connsiteY1" fmla="*/ 49890 h 1885499"/>
              <a:gd name="connsiteX2" fmla="*/ 5302181 w 7405850"/>
              <a:gd name="connsiteY2" fmla="*/ 141069 h 1885499"/>
              <a:gd name="connsiteX3" fmla="*/ 7374829 w 7405850"/>
              <a:gd name="connsiteY3" fmla="*/ 772432 h 1885499"/>
              <a:gd name="connsiteX4" fmla="*/ 3733959 w 7405850"/>
              <a:gd name="connsiteY4" fmla="*/ 1885499 h 1885499"/>
              <a:gd name="connsiteX5" fmla="*/ 93089 w 7405850"/>
              <a:gd name="connsiteY5" fmla="*/ 772432 h 1885499"/>
              <a:gd name="connsiteX0" fmla="*/ 41205 w 7454038"/>
              <a:gd name="connsiteY0" fmla="*/ 763804 h 1876871"/>
              <a:gd name="connsiteX1" fmla="*/ 2024725 w 7454038"/>
              <a:gd name="connsiteY1" fmla="*/ 41262 h 1876871"/>
              <a:gd name="connsiteX2" fmla="*/ 6621897 w 7454038"/>
              <a:gd name="connsiteY2" fmla="*/ 161016 h 1876871"/>
              <a:gd name="connsiteX3" fmla="*/ 7322945 w 7454038"/>
              <a:gd name="connsiteY3" fmla="*/ 763804 h 1876871"/>
              <a:gd name="connsiteX4" fmla="*/ 3682075 w 7454038"/>
              <a:gd name="connsiteY4" fmla="*/ 1876871 h 1876871"/>
              <a:gd name="connsiteX5" fmla="*/ 41205 w 7454038"/>
              <a:gd name="connsiteY5" fmla="*/ 763804 h 1876871"/>
              <a:gd name="connsiteX0" fmla="*/ 129325 w 7542158"/>
              <a:gd name="connsiteY0" fmla="*/ 728026 h 1841093"/>
              <a:gd name="connsiteX1" fmla="*/ 1379420 w 7542158"/>
              <a:gd name="connsiteY1" fmla="*/ 53109 h 1841093"/>
              <a:gd name="connsiteX2" fmla="*/ 6710017 w 7542158"/>
              <a:gd name="connsiteY2" fmla="*/ 125238 h 1841093"/>
              <a:gd name="connsiteX3" fmla="*/ 7411065 w 7542158"/>
              <a:gd name="connsiteY3" fmla="*/ 728026 h 1841093"/>
              <a:gd name="connsiteX4" fmla="*/ 3770195 w 7542158"/>
              <a:gd name="connsiteY4" fmla="*/ 1841093 h 1841093"/>
              <a:gd name="connsiteX5" fmla="*/ 129325 w 7542158"/>
              <a:gd name="connsiteY5" fmla="*/ 728026 h 1841093"/>
              <a:gd name="connsiteX0" fmla="*/ 128689 w 7541522"/>
              <a:gd name="connsiteY0" fmla="*/ 728026 h 1412468"/>
              <a:gd name="connsiteX1" fmla="*/ 1378784 w 7541522"/>
              <a:gd name="connsiteY1" fmla="*/ 53109 h 1412468"/>
              <a:gd name="connsiteX2" fmla="*/ 6709381 w 7541522"/>
              <a:gd name="connsiteY2" fmla="*/ 125238 h 1412468"/>
              <a:gd name="connsiteX3" fmla="*/ 7410429 w 7541522"/>
              <a:gd name="connsiteY3" fmla="*/ 728026 h 1412468"/>
              <a:gd name="connsiteX4" fmla="*/ 3760034 w 7541522"/>
              <a:gd name="connsiteY4" fmla="*/ 1412468 h 1412468"/>
              <a:gd name="connsiteX5" fmla="*/ 128689 w 7541522"/>
              <a:gd name="connsiteY5" fmla="*/ 728026 h 1412468"/>
              <a:gd name="connsiteX0" fmla="*/ 15911 w 7428744"/>
              <a:gd name="connsiteY0" fmla="*/ 728026 h 1469618"/>
              <a:gd name="connsiteX1" fmla="*/ 1266006 w 7428744"/>
              <a:gd name="connsiteY1" fmla="*/ 53109 h 1469618"/>
              <a:gd name="connsiteX2" fmla="*/ 6596603 w 7428744"/>
              <a:gd name="connsiteY2" fmla="*/ 125238 h 1469618"/>
              <a:gd name="connsiteX3" fmla="*/ 7297651 w 7428744"/>
              <a:gd name="connsiteY3" fmla="*/ 728026 h 1469618"/>
              <a:gd name="connsiteX4" fmla="*/ 1780356 w 7428744"/>
              <a:gd name="connsiteY4" fmla="*/ 1469618 h 1469618"/>
              <a:gd name="connsiteX5" fmla="*/ 15911 w 7428744"/>
              <a:gd name="connsiteY5" fmla="*/ 728026 h 1469618"/>
              <a:gd name="connsiteX0" fmla="*/ 15911 w 7445192"/>
              <a:gd name="connsiteY0" fmla="*/ 728026 h 1493591"/>
              <a:gd name="connsiteX1" fmla="*/ 1266006 w 7445192"/>
              <a:gd name="connsiteY1" fmla="*/ 53109 h 1493591"/>
              <a:gd name="connsiteX2" fmla="*/ 6596603 w 7445192"/>
              <a:gd name="connsiteY2" fmla="*/ 125238 h 1493591"/>
              <a:gd name="connsiteX3" fmla="*/ 7297651 w 7445192"/>
              <a:gd name="connsiteY3" fmla="*/ 728026 h 1493591"/>
              <a:gd name="connsiteX4" fmla="*/ 4805902 w 7445192"/>
              <a:gd name="connsiteY4" fmla="*/ 1258713 h 1493591"/>
              <a:gd name="connsiteX5" fmla="*/ 1780356 w 7445192"/>
              <a:gd name="connsiteY5" fmla="*/ 1469618 h 1493591"/>
              <a:gd name="connsiteX6" fmla="*/ 15911 w 7445192"/>
              <a:gd name="connsiteY6" fmla="*/ 728026 h 1493591"/>
              <a:gd name="connsiteX0" fmla="*/ 15911 w 7445192"/>
              <a:gd name="connsiteY0" fmla="*/ 728026 h 1506511"/>
              <a:gd name="connsiteX1" fmla="*/ 1266006 w 7445192"/>
              <a:gd name="connsiteY1" fmla="*/ 53109 h 1506511"/>
              <a:gd name="connsiteX2" fmla="*/ 6596603 w 7445192"/>
              <a:gd name="connsiteY2" fmla="*/ 125238 h 1506511"/>
              <a:gd name="connsiteX3" fmla="*/ 7297651 w 7445192"/>
              <a:gd name="connsiteY3" fmla="*/ 728026 h 1506511"/>
              <a:gd name="connsiteX4" fmla="*/ 6739477 w 7445192"/>
              <a:gd name="connsiteY4" fmla="*/ 1325388 h 1506511"/>
              <a:gd name="connsiteX5" fmla="*/ 1780356 w 7445192"/>
              <a:gd name="connsiteY5" fmla="*/ 1469618 h 1506511"/>
              <a:gd name="connsiteX6" fmla="*/ 15911 w 7445192"/>
              <a:gd name="connsiteY6" fmla="*/ 728026 h 1506511"/>
              <a:gd name="connsiteX0" fmla="*/ 970 w 7430251"/>
              <a:gd name="connsiteY0" fmla="*/ 728026 h 1490912"/>
              <a:gd name="connsiteX1" fmla="*/ 1251065 w 7430251"/>
              <a:gd name="connsiteY1" fmla="*/ 53109 h 1490912"/>
              <a:gd name="connsiteX2" fmla="*/ 6581662 w 7430251"/>
              <a:gd name="connsiteY2" fmla="*/ 125238 h 1490912"/>
              <a:gd name="connsiteX3" fmla="*/ 7282710 w 7430251"/>
              <a:gd name="connsiteY3" fmla="*/ 728026 h 1490912"/>
              <a:gd name="connsiteX4" fmla="*/ 6724536 w 7430251"/>
              <a:gd name="connsiteY4" fmla="*/ 1325388 h 1490912"/>
              <a:gd name="connsiteX5" fmla="*/ 1346315 w 7430251"/>
              <a:gd name="connsiteY5" fmla="*/ 1450568 h 1490912"/>
              <a:gd name="connsiteX6" fmla="*/ 970 w 7430251"/>
              <a:gd name="connsiteY6" fmla="*/ 728026 h 1490912"/>
              <a:gd name="connsiteX0" fmla="*/ 910 w 7430191"/>
              <a:gd name="connsiteY0" fmla="*/ 728026 h 1475914"/>
              <a:gd name="connsiteX1" fmla="*/ 1251005 w 7430191"/>
              <a:gd name="connsiteY1" fmla="*/ 53109 h 1475914"/>
              <a:gd name="connsiteX2" fmla="*/ 6581602 w 7430191"/>
              <a:gd name="connsiteY2" fmla="*/ 125238 h 1475914"/>
              <a:gd name="connsiteX3" fmla="*/ 7282650 w 7430191"/>
              <a:gd name="connsiteY3" fmla="*/ 728026 h 1475914"/>
              <a:gd name="connsiteX4" fmla="*/ 6724476 w 7430191"/>
              <a:gd name="connsiteY4" fmla="*/ 1325388 h 1475914"/>
              <a:gd name="connsiteX5" fmla="*/ 1184330 w 7430191"/>
              <a:gd name="connsiteY5" fmla="*/ 1431518 h 1475914"/>
              <a:gd name="connsiteX6" fmla="*/ 910 w 7430191"/>
              <a:gd name="connsiteY6" fmla="*/ 728026 h 1475914"/>
              <a:gd name="connsiteX0" fmla="*/ 435 w 7429716"/>
              <a:gd name="connsiteY0" fmla="*/ 728026 h 1475914"/>
              <a:gd name="connsiteX1" fmla="*/ 1250530 w 7429716"/>
              <a:gd name="connsiteY1" fmla="*/ 53109 h 1475914"/>
              <a:gd name="connsiteX2" fmla="*/ 6581127 w 7429716"/>
              <a:gd name="connsiteY2" fmla="*/ 125238 h 1475914"/>
              <a:gd name="connsiteX3" fmla="*/ 7282175 w 7429716"/>
              <a:gd name="connsiteY3" fmla="*/ 728026 h 1475914"/>
              <a:gd name="connsiteX4" fmla="*/ 6724001 w 7429716"/>
              <a:gd name="connsiteY4" fmla="*/ 1325388 h 1475914"/>
              <a:gd name="connsiteX5" fmla="*/ 1202905 w 7429716"/>
              <a:gd name="connsiteY5" fmla="*/ 1431518 h 1475914"/>
              <a:gd name="connsiteX6" fmla="*/ 435 w 7429716"/>
              <a:gd name="connsiteY6" fmla="*/ 728026 h 1475914"/>
              <a:gd name="connsiteX0" fmla="*/ 29084 w 7458365"/>
              <a:gd name="connsiteY0" fmla="*/ 674917 h 1422805"/>
              <a:gd name="connsiteX1" fmla="*/ 447099 w 7458365"/>
              <a:gd name="connsiteY1" fmla="*/ 167379 h 1422805"/>
              <a:gd name="connsiteX2" fmla="*/ 1279179 w 7458365"/>
              <a:gd name="connsiteY2" fmla="*/ 0 h 1422805"/>
              <a:gd name="connsiteX3" fmla="*/ 6609776 w 7458365"/>
              <a:gd name="connsiteY3" fmla="*/ 72129 h 1422805"/>
              <a:gd name="connsiteX4" fmla="*/ 7310824 w 7458365"/>
              <a:gd name="connsiteY4" fmla="*/ 674917 h 1422805"/>
              <a:gd name="connsiteX5" fmla="*/ 6752650 w 7458365"/>
              <a:gd name="connsiteY5" fmla="*/ 1272279 h 1422805"/>
              <a:gd name="connsiteX6" fmla="*/ 1231554 w 7458365"/>
              <a:gd name="connsiteY6" fmla="*/ 1378409 h 1422805"/>
              <a:gd name="connsiteX7" fmla="*/ 29084 w 7458365"/>
              <a:gd name="connsiteY7" fmla="*/ 674917 h 1422805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22970 w 7452251"/>
              <a:gd name="connsiteY0" fmla="*/ 685653 h 1433541"/>
              <a:gd name="connsiteX1" fmla="*/ 498135 w 7452251"/>
              <a:gd name="connsiteY1" fmla="*/ 330515 h 1433541"/>
              <a:gd name="connsiteX2" fmla="*/ 1273065 w 7452251"/>
              <a:gd name="connsiteY2" fmla="*/ 10736 h 1433541"/>
              <a:gd name="connsiteX3" fmla="*/ 6603662 w 7452251"/>
              <a:gd name="connsiteY3" fmla="*/ 82865 h 1433541"/>
              <a:gd name="connsiteX4" fmla="*/ 7304710 w 7452251"/>
              <a:gd name="connsiteY4" fmla="*/ 685653 h 1433541"/>
              <a:gd name="connsiteX5" fmla="*/ 6746536 w 7452251"/>
              <a:gd name="connsiteY5" fmla="*/ 1283015 h 1433541"/>
              <a:gd name="connsiteX6" fmla="*/ 1225440 w 7452251"/>
              <a:gd name="connsiteY6" fmla="*/ 1389145 h 1433541"/>
              <a:gd name="connsiteX7" fmla="*/ 22970 w 7452251"/>
              <a:gd name="connsiteY7" fmla="*/ 685653 h 1433541"/>
              <a:gd name="connsiteX0" fmla="*/ 39379 w 7259110"/>
              <a:gd name="connsiteY0" fmla="*/ 752328 h 1428620"/>
              <a:gd name="connsiteX1" fmla="*/ 304994 w 7259110"/>
              <a:gd name="connsiteY1" fmla="*/ 330515 h 1428620"/>
              <a:gd name="connsiteX2" fmla="*/ 1079924 w 7259110"/>
              <a:gd name="connsiteY2" fmla="*/ 10736 h 1428620"/>
              <a:gd name="connsiteX3" fmla="*/ 6410521 w 7259110"/>
              <a:gd name="connsiteY3" fmla="*/ 82865 h 1428620"/>
              <a:gd name="connsiteX4" fmla="*/ 7111569 w 7259110"/>
              <a:gd name="connsiteY4" fmla="*/ 685653 h 1428620"/>
              <a:gd name="connsiteX5" fmla="*/ 6553395 w 7259110"/>
              <a:gd name="connsiteY5" fmla="*/ 1283015 h 1428620"/>
              <a:gd name="connsiteX6" fmla="*/ 1032299 w 7259110"/>
              <a:gd name="connsiteY6" fmla="*/ 1389145 h 1428620"/>
              <a:gd name="connsiteX7" fmla="*/ 39379 w 7259110"/>
              <a:gd name="connsiteY7" fmla="*/ 752328 h 1428620"/>
              <a:gd name="connsiteX0" fmla="*/ 99627 w 7319358"/>
              <a:gd name="connsiteY0" fmla="*/ 752328 h 1428620"/>
              <a:gd name="connsiteX1" fmla="*/ 365242 w 7319358"/>
              <a:gd name="connsiteY1" fmla="*/ 330515 h 1428620"/>
              <a:gd name="connsiteX2" fmla="*/ 1140172 w 7319358"/>
              <a:gd name="connsiteY2" fmla="*/ 10736 h 1428620"/>
              <a:gd name="connsiteX3" fmla="*/ 6470769 w 7319358"/>
              <a:gd name="connsiteY3" fmla="*/ 82865 h 1428620"/>
              <a:gd name="connsiteX4" fmla="*/ 7171817 w 7319358"/>
              <a:gd name="connsiteY4" fmla="*/ 685653 h 1428620"/>
              <a:gd name="connsiteX5" fmla="*/ 6613643 w 7319358"/>
              <a:gd name="connsiteY5" fmla="*/ 1283015 h 1428620"/>
              <a:gd name="connsiteX6" fmla="*/ 1092547 w 7319358"/>
              <a:gd name="connsiteY6" fmla="*/ 1389145 h 1428620"/>
              <a:gd name="connsiteX7" fmla="*/ 99627 w 7319358"/>
              <a:gd name="connsiteY7" fmla="*/ 752328 h 1428620"/>
              <a:gd name="connsiteX0" fmla="*/ 170105 w 7389836"/>
              <a:gd name="connsiteY0" fmla="*/ 752328 h 1428620"/>
              <a:gd name="connsiteX1" fmla="*/ 435720 w 7389836"/>
              <a:gd name="connsiteY1" fmla="*/ 330515 h 1428620"/>
              <a:gd name="connsiteX2" fmla="*/ 1210650 w 7389836"/>
              <a:gd name="connsiteY2" fmla="*/ 10736 h 1428620"/>
              <a:gd name="connsiteX3" fmla="*/ 6541247 w 7389836"/>
              <a:gd name="connsiteY3" fmla="*/ 82865 h 1428620"/>
              <a:gd name="connsiteX4" fmla="*/ 7242295 w 7389836"/>
              <a:gd name="connsiteY4" fmla="*/ 685653 h 1428620"/>
              <a:gd name="connsiteX5" fmla="*/ 6684121 w 7389836"/>
              <a:gd name="connsiteY5" fmla="*/ 1283015 h 1428620"/>
              <a:gd name="connsiteX6" fmla="*/ 1163025 w 7389836"/>
              <a:gd name="connsiteY6" fmla="*/ 1389145 h 1428620"/>
              <a:gd name="connsiteX7" fmla="*/ 170105 w 7389836"/>
              <a:gd name="connsiteY7" fmla="*/ 752328 h 1428620"/>
              <a:gd name="connsiteX0" fmla="*/ 170105 w 7389836"/>
              <a:gd name="connsiteY0" fmla="*/ 752328 h 1445503"/>
              <a:gd name="connsiteX1" fmla="*/ 435720 w 7389836"/>
              <a:gd name="connsiteY1" fmla="*/ 330515 h 1445503"/>
              <a:gd name="connsiteX2" fmla="*/ 1210650 w 7389836"/>
              <a:gd name="connsiteY2" fmla="*/ 10736 h 1445503"/>
              <a:gd name="connsiteX3" fmla="*/ 6541247 w 7389836"/>
              <a:gd name="connsiteY3" fmla="*/ 82865 h 1445503"/>
              <a:gd name="connsiteX4" fmla="*/ 7242295 w 7389836"/>
              <a:gd name="connsiteY4" fmla="*/ 685653 h 1445503"/>
              <a:gd name="connsiteX5" fmla="*/ 6684121 w 7389836"/>
              <a:gd name="connsiteY5" fmla="*/ 1283015 h 1445503"/>
              <a:gd name="connsiteX6" fmla="*/ 1163025 w 7389836"/>
              <a:gd name="connsiteY6" fmla="*/ 1389145 h 1445503"/>
              <a:gd name="connsiteX7" fmla="*/ 170105 w 7389836"/>
              <a:gd name="connsiteY7" fmla="*/ 752328 h 1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9836" h="1445503">
                <a:moveTo>
                  <a:pt x="170105" y="752328"/>
                </a:moveTo>
                <a:cubicBezTo>
                  <a:pt x="-255913" y="585415"/>
                  <a:pt x="227371" y="443001"/>
                  <a:pt x="435720" y="330515"/>
                </a:cubicBezTo>
                <a:cubicBezTo>
                  <a:pt x="501194" y="170404"/>
                  <a:pt x="193062" y="52011"/>
                  <a:pt x="1210650" y="10736"/>
                </a:cubicBezTo>
                <a:cubicBezTo>
                  <a:pt x="2228238" y="-30539"/>
                  <a:pt x="4764381" y="58822"/>
                  <a:pt x="6541247" y="82865"/>
                </a:cubicBezTo>
                <a:cubicBezTo>
                  <a:pt x="7424284" y="203289"/>
                  <a:pt x="7540745" y="496741"/>
                  <a:pt x="7242295" y="685653"/>
                </a:cubicBezTo>
                <a:cubicBezTo>
                  <a:pt x="6943845" y="874565"/>
                  <a:pt x="7603670" y="1159416"/>
                  <a:pt x="6684121" y="1283015"/>
                </a:cubicBezTo>
                <a:cubicBezTo>
                  <a:pt x="5764572" y="1406614"/>
                  <a:pt x="2543969" y="1515693"/>
                  <a:pt x="1163025" y="1389145"/>
                </a:cubicBezTo>
                <a:cubicBezTo>
                  <a:pt x="-217919" y="1262597"/>
                  <a:pt x="596123" y="919241"/>
                  <a:pt x="170105" y="75232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грантовых конкурсах</a:t>
            </a:r>
            <a:endParaRPr lang="ru-RU" sz="14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6099" y="1078364"/>
            <a:ext cx="4679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FB32CE2-7024-260C-FA58-7557BA216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065" y="3127616"/>
            <a:ext cx="5951661" cy="19803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39C20BD-40B1-B8C7-AD67-B280F04EB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" y="2954575"/>
            <a:ext cx="5824592" cy="2230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4CBB03-3C08-A48E-3DBB-8EB0D5E1044B}"/>
              </a:ext>
            </a:extLst>
          </p:cNvPr>
          <p:cNvSpPr txBox="1"/>
          <p:nvPr/>
        </p:nvSpPr>
        <p:spPr>
          <a:xfrm>
            <a:off x="412853" y="3568029"/>
            <a:ext cx="55218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ЦДО ИРЦ «Школьник -2» -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грантов Президента РФ на реализацию проектов в области культуры, искусства и креативных (творческих)индустрий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C53F3C5C-3C1A-A155-D535-216FFC5E7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317" y="1643825"/>
            <a:ext cx="5616683" cy="18928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C73028F-6C0F-F59A-CD24-6907B5CEB471}"/>
              </a:ext>
            </a:extLst>
          </p:cNvPr>
          <p:cNvSpPr txBox="1"/>
          <p:nvPr/>
        </p:nvSpPr>
        <p:spPr>
          <a:xfrm>
            <a:off x="6709603" y="2139035"/>
            <a:ext cx="4960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ДТДМ-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главы муниципального образования города Новороссийск «Проект сезонной школы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«Полевая орнитология»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AB69AB2-0B4D-6907-C018-830DBD324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8" y="1503898"/>
            <a:ext cx="5770927" cy="188348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1F66687-D963-86FE-F9A9-EF97950B1F1F}"/>
              </a:ext>
            </a:extLst>
          </p:cNvPr>
          <p:cNvSpPr txBox="1"/>
          <p:nvPr/>
        </p:nvSpPr>
        <p:spPr>
          <a:xfrm>
            <a:off x="611682" y="2051620"/>
            <a:ext cx="39043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ДЮСШ «Каисса»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фонд Президентских грантов «Черноморская детская футбольная лига»</a:t>
            </a:r>
            <a:endParaRPr lang="ru-RU" sz="1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E67031-4257-D494-6E28-1D419DB1BEA0}"/>
              </a:ext>
            </a:extLst>
          </p:cNvPr>
          <p:cNvSpPr txBox="1"/>
          <p:nvPr/>
        </p:nvSpPr>
        <p:spPr>
          <a:xfrm>
            <a:off x="6345058" y="3692575"/>
            <a:ext cx="5561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ЦДО ИРЦ «Школьник -2» -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грантовых проектов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«Сквозные образовательные траектории»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5FFDB6-AB11-9F4D-82ED-E66856211897}"/>
              </a:ext>
            </a:extLst>
          </p:cNvPr>
          <p:cNvSpPr txBox="1"/>
          <p:nvPr/>
        </p:nvSpPr>
        <p:spPr>
          <a:xfrm>
            <a:off x="3531360" y="5520287"/>
            <a:ext cx="5761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Министерства Просвещения по патриотическому воспитанию. Тема:  «Берег новой России начинается здесь»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4ACBBAC-F51A-1A12-FD0D-7189467F7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829" y="5178163"/>
            <a:ext cx="1780186" cy="426757"/>
          </a:xfrm>
          <a:prstGeom prst="rect">
            <a:avLst/>
          </a:prstGeom>
        </p:spPr>
      </p:pic>
      <p:sp>
        <p:nvSpPr>
          <p:cNvPr id="19" name="Стрелка: изогнутая влево 18">
            <a:extLst>
              <a:ext uri="{FF2B5EF4-FFF2-40B4-BE49-F238E27FC236}">
                <a16:creationId xmlns:a16="http://schemas.microsoft.com/office/drawing/2014/main" xmlns="" id="{F2F886EA-EFD6-8F0A-148D-DFE618EF8E76}"/>
              </a:ext>
            </a:extLst>
          </p:cNvPr>
          <p:cNvSpPr/>
          <p:nvPr/>
        </p:nvSpPr>
        <p:spPr>
          <a:xfrm rot="766030" flipH="1">
            <a:off x="3043042" y="1114694"/>
            <a:ext cx="555729" cy="9421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187FD4D-92A6-D460-D4A7-6A88743CF9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730" b="174"/>
          <a:stretch/>
        </p:blipFill>
        <p:spPr>
          <a:xfrm>
            <a:off x="1060458" y="5024296"/>
            <a:ext cx="1429616" cy="1487829"/>
          </a:xfrm>
          <a:prstGeom prst="rect">
            <a:avLst/>
          </a:prstGeom>
        </p:spPr>
      </p:pic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xmlns="" id="{3F602FF2-4874-ED31-82CF-514A73A0FC8C}"/>
              </a:ext>
            </a:extLst>
          </p:cNvPr>
          <p:cNvSpPr/>
          <p:nvPr/>
        </p:nvSpPr>
        <p:spPr>
          <a:xfrm rot="20508460">
            <a:off x="7968303" y="1109423"/>
            <a:ext cx="564852" cy="9421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43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1764</Words>
  <Application>Microsoft Office PowerPoint</Application>
  <PresentationFormat>Произвольный</PresentationFormat>
  <Paragraphs>195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Document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Вебинары – 7 , в т.ч. по вопросам:         24.01.2022г.- «Методические рекомендации по внедрению ПФДО»- Руснак А.А., Морозова Е.Г.  01 02.2022г.- вебинар (РМЦ)на тему: « Запуск персонифицированного  финансирования дополнительного образования детей в 2022г.»  21.06.2022г.- «Внедрение ПФДО. Нормативная база по сопровождению ПФДО»-  РМЦ, Руснак А.А., Радченко Т.В., Пашинская Н.В. Совещания-5, в т.ч. по вопросам 14.04.2022г.- «Выполнение целевых показателей по внедрению ПФДО  в муниципалитетах Краснодарского края»- Рыбалева И.А., Сидорович С.Б,, Протасова А.В. 20.05.2022г. – совещание по вопросу «Подготовка дополнительных общеобразовательных программ по ПФДО  к работе в новом 2022-2023уч.г.»- руководители УДО г. Новороссийска, Сувернева Д.В. (гл.спец. УО), Радченко Т.В., Руснак А.А. 23. 09. 2022г. -семинар – практикум : «Развитие муниципальной системы дополнительного образования в контексте основных национальных ориентиров - достижения, проблемы, перспективы»-Радченко Т.В., Д.В. Сувернева, И.А. (гл.спец. УО), И.А. Романова(директор МБУ ЦДО ИРЦ «Школьник-2»), Демченко А.А. (директор МБУ ДО ДЮСШ «Олимп»).   Выездные совещания-3  18.03.22г.- «Театр-как средство комплексного воспитания личности» (г. Анапа) 16.09.22г.- «Новые вызовы, приоритеты и задачи развития ДОД Черноморской западной зоны в  условиях реализации Концепции развития ДОД до 2030 года» (Темрюкский район ст.Голубицкая); 02.12.22г.-«Траектория развития системы дополнительного образования муниципального образования  Крымский район в современных условиях» ;     </vt:lpstr>
      <vt:lpstr>Индивидуальные консультации:  - руководитель МОЦ Радченко Т.В.- 20, по вопросам:  -07.09.22г. - тема: «Правила ПФДО  в Мо г. Новороссийск» (для дошкольных учреждений),  -19.10.22г. «Методика определения нормативных затрат на оказание муниципальных услуг по реализации дополнительных общеобразовательных общеразвивающих программ» (для ДЮСШ)  -16.11.22г.- «Постановление Правительства РФ от 18.09.2020г. № 1492 «Об общих требованиях к нормативно-правовым актам, регулирующим предоставление субсидий, в т.ч. Грантов…» -06.04.22г. –  практический семинар для методистов учреждений дополнительного образования города Новороссийска и победителей муниципального этапа краевого конкурса профессионального мастерства работников сферы дополнительного образования «Сердце отдаю детям-2022» (зам. директора по УР Пашинская Н.В., Гронтковская Н.В.- педагог) - Руснак А.А., Козлова О.Р., ответственные  за АИС Навигатор в МБУ ДО ДТДМ - 25.08.22г., 05.09.22г.- «Алгоритм действий педагога при обработке заявок от родителей при зачислении детей на программу»; -14.09.22.г- «Действия педагога при заполнении и внесении  изменений в расписание занятий в АИС Навигатор»; 24.11.22г.- «Рекомендации по заполнению модуля МЕРОПРИЯТИЯ» - Сидорович С.Б.- методист,  Гронтковская Н.В.- педагог-организатор, Пашинская Н.В.,-зам. директора - консультации для педагогов :участие   в конкурсах  профессионального мастерства, краевых конкурсах «Лучшие практики», «Лучшая  социальная реклама», социальные гранты, Презедентские гранты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Alla</cp:lastModifiedBy>
  <cp:revision>159</cp:revision>
  <cp:lastPrinted>2023-02-02T06:25:54Z</cp:lastPrinted>
  <dcterms:created xsi:type="dcterms:W3CDTF">2021-01-18T13:17:41Z</dcterms:created>
  <dcterms:modified xsi:type="dcterms:W3CDTF">2023-06-27T12:01:31Z</dcterms:modified>
</cp:coreProperties>
</file>