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61" r:id="rId5"/>
    <p:sldId id="262" r:id="rId6"/>
    <p:sldId id="263" r:id="rId7"/>
    <p:sldId id="264" r:id="rId8"/>
    <p:sldId id="260" r:id="rId9"/>
    <p:sldId id="266" r:id="rId10"/>
    <p:sldId id="267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7698D4"/>
    <a:srgbClr val="75C1D9"/>
    <a:srgbClr val="6CA644"/>
    <a:srgbClr val="FF4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D60093"/>
                </a:solidFill>
              </a:rPr>
              <a:t>Охват детей ДО от 5 до 18 лет</a:t>
            </a:r>
          </a:p>
        </c:rich>
      </c:tx>
      <c:layout>
        <c:manualLayout>
          <c:xMode val="edge"/>
          <c:yMode val="edge"/>
          <c:x val="0.12977881691190796"/>
          <c:y val="7.238756415846606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885972241511014E-17"/>
                  <c:y val="-2.6533996683250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A-144F-955A-E57E5D988934}"/>
                </c:ext>
              </c:extLst>
            </c:dLbl>
            <c:dLbl>
              <c:idx val="1"/>
              <c:layout>
                <c:manualLayout>
                  <c:x val="0"/>
                  <c:y val="-2.321724709784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A-144F-955A-E57E5D988934}"/>
                </c:ext>
              </c:extLst>
            </c:dLbl>
            <c:dLbl>
              <c:idx val="2"/>
              <c:layout>
                <c:manualLayout>
                  <c:x val="-1.9512195121951219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A-144F-955A-E57E5D988934}"/>
                </c:ext>
              </c:extLst>
            </c:dLbl>
            <c:dLbl>
              <c:idx val="3"/>
              <c:layout>
                <c:manualLayout>
                  <c:x val="0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A-144F-955A-E57E5D988934}"/>
                </c:ext>
              </c:extLst>
            </c:dLbl>
            <c:dLbl>
              <c:idx val="4"/>
              <c:layout>
                <c:manualLayout>
                  <c:x val="0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CA-144F-955A-E57E5D988934}"/>
                </c:ext>
              </c:extLst>
            </c:dLbl>
            <c:dLbl>
              <c:idx val="5"/>
              <c:layout>
                <c:manualLayout>
                  <c:x val="1.951219512194978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CA-144F-955A-E57E5D98893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Лист1!$F$4:$K$4</c:f>
              <c:numCache>
                <c:formatCode>0%</c:formatCode>
                <c:ptCount val="6"/>
                <c:pt idx="0">
                  <c:v>0.73</c:v>
                </c:pt>
                <c:pt idx="1">
                  <c:v>0.74</c:v>
                </c:pt>
                <c:pt idx="2">
                  <c:v>0.75</c:v>
                </c:pt>
                <c:pt idx="3">
                  <c:v>0.77</c:v>
                </c:pt>
                <c:pt idx="4">
                  <c:v>0.78</c:v>
                </c:pt>
                <c:pt idx="5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ECA-144F-955A-E57E5D988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181376"/>
        <c:axId val="84182912"/>
        <c:axId val="82307264"/>
      </c:bar3DChart>
      <c:catAx>
        <c:axId val="8418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182912"/>
        <c:crosses val="autoZero"/>
        <c:auto val="1"/>
        <c:lblAlgn val="ctr"/>
        <c:lblOffset val="100"/>
        <c:noMultiLvlLbl val="0"/>
      </c:catAx>
      <c:valAx>
        <c:axId val="841829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4181376"/>
        <c:crosses val="autoZero"/>
        <c:crossBetween val="between"/>
      </c:valAx>
      <c:serAx>
        <c:axId val="82307264"/>
        <c:scaling>
          <c:orientation val="minMax"/>
        </c:scaling>
        <c:delete val="1"/>
        <c:axPos val="b"/>
        <c:majorTickMark val="none"/>
        <c:minorTickMark val="none"/>
        <c:tickLblPos val="nextTo"/>
        <c:crossAx val="8418291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сетевых программ</a:t>
            </a:r>
          </a:p>
        </c:rich>
      </c:tx>
      <c:layout>
        <c:manualLayout>
          <c:xMode val="edge"/>
          <c:yMode val="edge"/>
          <c:x val="0.20345274306669536"/>
          <c:y val="0.1684654113561605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7698D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Лист1!$F$5:$K$5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10</c:v>
                </c:pt>
                <c:pt idx="5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93-3149-A1F1-0CC30036E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256960"/>
        <c:axId val="95258496"/>
        <c:axId val="82308608"/>
      </c:bar3DChart>
      <c:catAx>
        <c:axId val="9525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258496"/>
        <c:crosses val="autoZero"/>
        <c:auto val="1"/>
        <c:lblAlgn val="ctr"/>
        <c:lblOffset val="100"/>
        <c:noMultiLvlLbl val="0"/>
      </c:catAx>
      <c:valAx>
        <c:axId val="952584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256960"/>
        <c:crosses val="autoZero"/>
        <c:crossBetween val="between"/>
      </c:valAx>
      <c:serAx>
        <c:axId val="82308608"/>
        <c:scaling>
          <c:orientation val="minMax"/>
        </c:scaling>
        <c:delete val="1"/>
        <c:axPos val="b"/>
        <c:majorTickMark val="none"/>
        <c:minorTickMark val="none"/>
        <c:tickLblPos val="nextTo"/>
        <c:crossAx val="9525849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программ технической направленности</a:t>
            </a:r>
          </a:p>
        </c:rich>
      </c:tx>
      <c:layout>
        <c:manualLayout>
          <c:xMode val="edge"/>
          <c:yMode val="edge"/>
          <c:x val="0.1647128772244037"/>
          <c:y val="0.152760534418237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6CA64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512195121951219E-3"/>
                  <c:y val="-1.990049751243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6C-A948-B127-B0E0B1080599}"/>
                </c:ext>
              </c:extLst>
            </c:dLbl>
            <c:dLbl>
              <c:idx val="1"/>
              <c:layout>
                <c:manualLayout>
                  <c:x val="3.9024390243902439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6C-A948-B127-B0E0B1080599}"/>
                </c:ext>
              </c:extLst>
            </c:dLbl>
            <c:dLbl>
              <c:idx val="2"/>
              <c:layout>
                <c:manualLayout>
                  <c:x val="7.8048780487804878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6C-A948-B127-B0E0B1080599}"/>
                </c:ext>
              </c:extLst>
            </c:dLbl>
            <c:dLbl>
              <c:idx val="3"/>
              <c:layout>
                <c:manualLayout>
                  <c:x val="5.8536585365852947E-3"/>
                  <c:y val="-2.6533996683250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6C-A948-B127-B0E0B1080599}"/>
                </c:ext>
              </c:extLst>
            </c:dLbl>
            <c:dLbl>
              <c:idx val="4"/>
              <c:layout>
                <c:manualLayout>
                  <c:x val="7.804878048780487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6C-A948-B127-B0E0B1080599}"/>
                </c:ext>
              </c:extLst>
            </c:dLbl>
            <c:dLbl>
              <c:idx val="5"/>
              <c:layout>
                <c:manualLayout>
                  <c:x val="1.5609756097560976E-2"/>
                  <c:y val="-1.326699834162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6C-A948-B127-B0E0B1080599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Лист1!$F$6:$K$6</c:f>
              <c:numCache>
                <c:formatCode>General</c:formatCode>
                <c:ptCount val="6"/>
                <c:pt idx="0">
                  <c:v>58</c:v>
                </c:pt>
                <c:pt idx="1">
                  <c:v>72</c:v>
                </c:pt>
                <c:pt idx="2">
                  <c:v>78</c:v>
                </c:pt>
                <c:pt idx="3">
                  <c:v>84</c:v>
                </c:pt>
                <c:pt idx="4">
                  <c:v>90</c:v>
                </c:pt>
                <c:pt idx="5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6C-A948-B127-B0E0B108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816320"/>
        <c:axId val="95838592"/>
        <c:axId val="95273856"/>
      </c:bar3DChart>
      <c:catAx>
        <c:axId val="95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838592"/>
        <c:crosses val="autoZero"/>
        <c:auto val="1"/>
        <c:lblAlgn val="ctr"/>
        <c:lblOffset val="100"/>
        <c:noMultiLvlLbl val="0"/>
      </c:catAx>
      <c:valAx>
        <c:axId val="95838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816320"/>
        <c:crosses val="autoZero"/>
        <c:crossBetween val="between"/>
      </c:valAx>
      <c:serAx>
        <c:axId val="95273856"/>
        <c:scaling>
          <c:orientation val="minMax"/>
        </c:scaling>
        <c:delete val="1"/>
        <c:axPos val="b"/>
        <c:majorTickMark val="none"/>
        <c:minorTickMark val="none"/>
        <c:tickLblPos val="nextTo"/>
        <c:crossAx val="958385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программ естественнонаучной направленности</a:t>
            </a:r>
          </a:p>
        </c:rich>
      </c:tx>
      <c:layout>
        <c:manualLayout>
          <c:xMode val="edge"/>
          <c:yMode val="edge"/>
          <c:x val="0.25556059465291397"/>
          <c:y val="0.12375409111118835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512195121951219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3C-8A47-84A4-53FC29D0D99A}"/>
                </c:ext>
              </c:extLst>
            </c:dLbl>
            <c:dLbl>
              <c:idx val="1"/>
              <c:layout>
                <c:manualLayout>
                  <c:x val="5.8536585365853658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C-8A47-84A4-53FC29D0D99A}"/>
                </c:ext>
              </c:extLst>
            </c:dLbl>
            <c:dLbl>
              <c:idx val="2"/>
              <c:layout>
                <c:manualLayout>
                  <c:x val="9.7560975609756097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3C-8A47-84A4-53FC29D0D99A}"/>
                </c:ext>
              </c:extLst>
            </c:dLbl>
            <c:dLbl>
              <c:idx val="3"/>
              <c:layout>
                <c:manualLayout>
                  <c:x val="9.7560975609755386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3C-8A47-84A4-53FC29D0D99A}"/>
                </c:ext>
              </c:extLst>
            </c:dLbl>
            <c:dLbl>
              <c:idx val="4"/>
              <c:layout>
                <c:manualLayout>
                  <c:x val="9.7560975609756097E-3"/>
                  <c:y val="-1.3266998341625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3C-8A47-84A4-53FC29D0D99A}"/>
                </c:ext>
              </c:extLst>
            </c:dLbl>
            <c:dLbl>
              <c:idx val="5"/>
              <c:layout>
                <c:manualLayout>
                  <c:x val="1.3658536585365854E-2"/>
                  <c:y val="-9.9502487562189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C-8A47-84A4-53FC29D0D99A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Лист1!$F$7:$K$7</c:f>
              <c:numCache>
                <c:formatCode>General</c:formatCode>
                <c:ptCount val="6"/>
                <c:pt idx="0">
                  <c:v>18</c:v>
                </c:pt>
                <c:pt idx="1">
                  <c:v>19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53C-8A47-84A4-53FC29D0D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872128"/>
        <c:axId val="95873664"/>
        <c:axId val="95275200"/>
      </c:bar3DChart>
      <c:catAx>
        <c:axId val="9587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873664"/>
        <c:crosses val="autoZero"/>
        <c:auto val="1"/>
        <c:lblAlgn val="ctr"/>
        <c:lblOffset val="100"/>
        <c:noMultiLvlLbl val="0"/>
      </c:catAx>
      <c:valAx>
        <c:axId val="95873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872128"/>
        <c:crosses val="autoZero"/>
        <c:crossBetween val="between"/>
      </c:valAx>
      <c:serAx>
        <c:axId val="95275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958736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D60093"/>
                </a:solidFill>
              </a:rPr>
              <a:t>Кол-во детей с ОВЗ, охваченных дополнительным</a:t>
            </a:r>
            <a:r>
              <a:rPr lang="ru-RU" sz="1800" b="1" baseline="0" dirty="0">
                <a:solidFill>
                  <a:srgbClr val="D60093"/>
                </a:solidFill>
              </a:rPr>
              <a:t> </a:t>
            </a:r>
            <a:r>
              <a:rPr lang="ru-RU" sz="1800" b="1" dirty="0">
                <a:solidFill>
                  <a:srgbClr val="D60093"/>
                </a:solidFill>
              </a:rPr>
              <a:t>образованием в %</a:t>
            </a:r>
          </a:p>
        </c:rich>
      </c:tx>
      <c:layout>
        <c:manualLayout>
          <c:xMode val="edge"/>
          <c:yMode val="edge"/>
          <c:x val="8.6316430603088468E-2"/>
          <c:y val="0.17446019090628251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048780487804878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A1-7F4A-8DCF-BAD017622B1D}"/>
                </c:ext>
              </c:extLst>
            </c:dLbl>
            <c:dLbl>
              <c:idx val="1"/>
              <c:layout>
                <c:manualLayout>
                  <c:x val="5.8536585365853658E-3"/>
                  <c:y val="-2.3217247097844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A1-7F4A-8DCF-BAD017622B1D}"/>
                </c:ext>
              </c:extLst>
            </c:dLbl>
            <c:dLbl>
              <c:idx val="2"/>
              <c:layout>
                <c:manualLayout>
                  <c:x val="7.8048780487804878E-3"/>
                  <c:y val="-2.321724709784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A1-7F4A-8DCF-BAD017622B1D}"/>
                </c:ext>
              </c:extLst>
            </c:dLbl>
            <c:dLbl>
              <c:idx val="3"/>
              <c:layout>
                <c:manualLayout>
                  <c:x val="7.804878048780487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A1-7F4A-8DCF-BAD017622B1D}"/>
                </c:ext>
              </c:extLst>
            </c:dLbl>
            <c:dLbl>
              <c:idx val="4"/>
              <c:layout>
                <c:manualLayout>
                  <c:x val="7.8048780487804878E-3"/>
                  <c:y val="-1.6583747927031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A1-7F4A-8DCF-BAD017622B1D}"/>
                </c:ext>
              </c:extLst>
            </c:dLbl>
            <c:dLbl>
              <c:idx val="5"/>
              <c:layout>
                <c:manualLayout>
                  <c:x val="7.8048780487804878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A1-7F4A-8DCF-BAD017622B1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Лист1!$F$8:$K$8</c:f>
              <c:numCache>
                <c:formatCode>0%</c:formatCode>
                <c:ptCount val="6"/>
                <c:pt idx="0">
                  <c:v>0.3</c:v>
                </c:pt>
                <c:pt idx="1">
                  <c:v>0.34</c:v>
                </c:pt>
                <c:pt idx="2">
                  <c:v>0.42</c:v>
                </c:pt>
                <c:pt idx="3">
                  <c:v>0.56000000000000005</c:v>
                </c:pt>
                <c:pt idx="4">
                  <c:v>0.64</c:v>
                </c:pt>
                <c:pt idx="5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0A1-7F4A-8DCF-BAD017622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915392"/>
        <c:axId val="95921280"/>
        <c:axId val="95276544"/>
      </c:bar3DChart>
      <c:catAx>
        <c:axId val="959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21280"/>
        <c:crosses val="autoZero"/>
        <c:auto val="1"/>
        <c:lblAlgn val="ctr"/>
        <c:lblOffset val="100"/>
        <c:noMultiLvlLbl val="0"/>
      </c:catAx>
      <c:valAx>
        <c:axId val="95921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5915392"/>
        <c:crosses val="autoZero"/>
        <c:crossBetween val="between"/>
      </c:valAx>
      <c:serAx>
        <c:axId val="95276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9592128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D60093"/>
                </a:solidFill>
              </a:rPr>
              <a:t>Доля детей, охваченных дополнительным образованием с ПФДО</a:t>
            </a:r>
          </a:p>
        </c:rich>
      </c:tx>
      <c:layout>
        <c:manualLayout>
          <c:xMode val="edge"/>
          <c:yMode val="edge"/>
          <c:x val="8.3123013166253396E-2"/>
          <c:y val="2.659979250765529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090728351599281E-2"/>
          <c:y val="0.35350426085390224"/>
          <c:w val="0.82222261680537634"/>
          <c:h val="0.5720676346850124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4FC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51-724C-B5E2-EB026A86926F}"/>
              </c:ext>
            </c:extLst>
          </c:dPt>
          <c:dPt>
            <c:idx val="1"/>
            <c:bubble3D val="0"/>
            <c:explosion val="3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51-724C-B5E2-EB026A86926F}"/>
              </c:ext>
            </c:extLst>
          </c:dPt>
          <c:dLbls>
            <c:dLbl>
              <c:idx val="0"/>
              <c:layout>
                <c:manualLayout>
                  <c:x val="-0.12217371158158445"/>
                  <c:y val="-7.3265672583782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1-724C-B5E2-EB026A86926F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1-724C-B5E2-EB026A86926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D6009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Лист1!$E$14:$E$15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51-724C-B5E2-EB026A86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6;&#1074;&#1086;&#1088;&#1077;&#1094;-&#1090;&#1074;&#1086;&#1088;&#1095;&#1077;&#1089;&#1090;&#1074;&#1072;.&#1088;&#1092;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jpeg"/><Relationship Id="rId7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2020 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55F4E7E3-5C40-4315-A335-FD42112135D4}"/>
              </a:ext>
            </a:extLst>
          </p:cNvPr>
          <p:cNvGraphicFramePr>
            <a:graphicFrameLocks noGrp="1"/>
          </p:cNvGraphicFramePr>
          <p:nvPr/>
        </p:nvGraphicFramePr>
        <p:xfrm>
          <a:off x="3714750" y="3601244"/>
          <a:ext cx="4762500" cy="800100"/>
        </p:xfrm>
        <a:graphic>
          <a:graphicData uri="http://schemas.openxmlformats.org/drawingml/2006/table">
            <a:tbl>
              <a:tblPr/>
              <a:tblGrid>
                <a:gridCol w="4762500">
                  <a:extLst>
                    <a:ext uri="{9D8B030D-6E8A-4147-A177-3AD203B41FA5}">
                      <a16:colId xmlns="" xmlns:a16="http://schemas.microsoft.com/office/drawing/2014/main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/>
                      </a:r>
                      <a:br>
                        <a:rPr lang="ru-RU" dirty="0"/>
                      </a:br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305519" y="186772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СМИ,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радио и ТВ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CE5C95-FA85-4F48-BF26-A66E183BE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12" y="995916"/>
            <a:ext cx="2716325" cy="53969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BEDFF43-DE0C-4CEA-9727-C91FABF457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472" y="1827420"/>
            <a:ext cx="2622444" cy="4549574"/>
          </a:xfrm>
          <a:prstGeom prst="rect">
            <a:avLst/>
          </a:prstGeom>
        </p:spPr>
      </p:pic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7964D645-14A7-4463-A8F5-A767E723150E}"/>
              </a:ext>
            </a:extLst>
          </p:cNvPr>
          <p:cNvSpPr/>
          <p:nvPr/>
        </p:nvSpPr>
        <p:spPr>
          <a:xfrm rot="10551728">
            <a:off x="1835818" y="883606"/>
            <a:ext cx="5658027" cy="13390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7" h="20727">
                <a:moveTo>
                  <a:pt x="0" y="0"/>
                </a:moveTo>
                <a:cubicBezTo>
                  <a:pt x="6430" y="8157"/>
                  <a:pt x="21788" y="-8598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049516B-3DE3-4712-8A99-28AC6B084652}"/>
              </a:ext>
            </a:extLst>
          </p:cNvPr>
          <p:cNvSpPr/>
          <p:nvPr/>
        </p:nvSpPr>
        <p:spPr>
          <a:xfrm>
            <a:off x="1899033" y="116647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Трансляция опыта для печатных сборников Регионального модельного центра </a:t>
            </a:r>
          </a:p>
        </p:txBody>
      </p:sp>
      <p:pic>
        <p:nvPicPr>
          <p:cNvPr id="18" name="Рисунок 17" descr="Открытая книга">
            <a:extLst>
              <a:ext uri="{FF2B5EF4-FFF2-40B4-BE49-F238E27FC236}">
                <a16:creationId xmlns="" xmlns:a16="http://schemas.microsoft.com/office/drawing/2014/main" id="{A3C6BBC7-328F-4063-9D13-A548250DA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70" y="573340"/>
            <a:ext cx="1558918" cy="20705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38A736C-68FC-4F67-AD49-3FF4408DA48C}"/>
              </a:ext>
            </a:extLst>
          </p:cNvPr>
          <p:cNvSpPr/>
          <p:nvPr/>
        </p:nvSpPr>
        <p:spPr>
          <a:xfrm>
            <a:off x="134053" y="2375778"/>
            <a:ext cx="4685404" cy="8697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 №1 «Современное доступное дополнительное образование: равный доступ и равные возможности»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28F2CF8-C821-E240-A853-5E7C496651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3021" r="2248" b="7545"/>
          <a:stretch/>
        </p:blipFill>
        <p:spPr>
          <a:xfrm>
            <a:off x="143845" y="3361332"/>
            <a:ext cx="4817261" cy="212681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286D584-5DDF-4352-977F-0B5E09407E07}"/>
              </a:ext>
            </a:extLst>
          </p:cNvPr>
          <p:cNvSpPr/>
          <p:nvPr/>
        </p:nvSpPr>
        <p:spPr>
          <a:xfrm>
            <a:off x="5062843" y="2186484"/>
            <a:ext cx="1804929" cy="248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 №2  «Лучшие практики реализации современных управленческих механизмов в системе ДО детей КК»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документ 21">
            <a:extLst>
              <a:ext uri="{FF2B5EF4-FFF2-40B4-BE49-F238E27FC236}">
                <a16:creationId xmlns="" xmlns:a16="http://schemas.microsoft.com/office/drawing/2014/main" id="{7EDA6326-BB30-4BF9-8A0C-189B4CEFF248}"/>
              </a:ext>
            </a:extLst>
          </p:cNvPr>
          <p:cNvSpPr/>
          <p:nvPr/>
        </p:nvSpPr>
        <p:spPr>
          <a:xfrm rot="10551728">
            <a:off x="38883" y="5374714"/>
            <a:ext cx="7233281" cy="13390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450"/>
              <a:gd name="connsiteY0" fmla="*/ 0 h 20727"/>
              <a:gd name="connsiteX1" fmla="*/ 18202 w 18450"/>
              <a:gd name="connsiteY1" fmla="*/ 20727 h 20727"/>
              <a:gd name="connsiteX2" fmla="*/ 0 w 1845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50" h="20727">
                <a:moveTo>
                  <a:pt x="0" y="0"/>
                </a:moveTo>
                <a:cubicBezTo>
                  <a:pt x="6430" y="8157"/>
                  <a:pt x="20488" y="-305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E87B47C-6C36-45B0-9173-02794149FD0C}"/>
              </a:ext>
            </a:extLst>
          </p:cNvPr>
          <p:cNvSpPr/>
          <p:nvPr/>
        </p:nvSpPr>
        <p:spPr>
          <a:xfrm>
            <a:off x="-235133" y="5684960"/>
            <a:ext cx="687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Проведение информационной кампании о возможностях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АИС «Навигатор» для родительского сообщества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9"/>
            <a:ext cx="5826447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Новороссийск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52A609-AEEC-A349-968E-714058A26462}"/>
              </a:ext>
            </a:extLst>
          </p:cNvPr>
          <p:cNvSpPr txBox="1"/>
          <p:nvPr/>
        </p:nvSpPr>
        <p:spPr>
          <a:xfrm>
            <a:off x="1901952" y="3974592"/>
            <a:ext cx="852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бюджетное учреждение дополнительного образования Дворец творчества детей и молодежи им. Н.И. Сипягина муниципального образования город Новороссийск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353925, г. Новороссийск, пр. Ленина, д.97, т. 8(8617) 60-71-85</a:t>
            </a:r>
          </a:p>
          <a:p>
            <a:pPr algn="ctr"/>
            <a:endParaRPr lang="ru-RU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дворец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творчества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рф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en-US" dirty="0">
                <a:solidFill>
                  <a:schemeClr val="bg1"/>
                </a:solidFill>
              </a:rPr>
              <a:t>-mail: </a:t>
            </a:r>
            <a:r>
              <a:rPr lang="en-US" dirty="0" err="1">
                <a:solidFill>
                  <a:schemeClr val="bg1"/>
                </a:solidFill>
              </a:rPr>
              <a:t>dvorectvorchestva@gmail.com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7567"/>
            <a:ext cx="10653485" cy="856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="" xmlns:a16="http://schemas.microsoft.com/office/drawing/2014/main" id="{04C17202-FE0C-46DF-BAA3-6895E971407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="" xmlns:a16="http://schemas.microsoft.com/office/drawing/2014/main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t="9373" r="42526" b="73465"/>
          <a:stretch/>
        </p:blipFill>
        <p:spPr>
          <a:xfrm>
            <a:off x="6293474" y="900461"/>
            <a:ext cx="5773973" cy="1070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15445" r="36363" b="60132"/>
          <a:stretch/>
        </p:blipFill>
        <p:spPr>
          <a:xfrm>
            <a:off x="108636" y="2079537"/>
            <a:ext cx="6618089" cy="1674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8" t="13081" r="28787" b="65426"/>
          <a:stretch/>
        </p:blipFill>
        <p:spPr>
          <a:xfrm>
            <a:off x="124553" y="959542"/>
            <a:ext cx="6099228" cy="10707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42" t="8196" r="20267" b="75885"/>
          <a:stretch/>
        </p:blipFill>
        <p:spPr>
          <a:xfrm>
            <a:off x="126912" y="4343643"/>
            <a:ext cx="6600809" cy="97070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4" t="5254" r="40446" b="75014"/>
          <a:stretch/>
        </p:blipFill>
        <p:spPr>
          <a:xfrm>
            <a:off x="6774812" y="1941102"/>
            <a:ext cx="5292634" cy="108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2" t="12053" r="65990" b="71280"/>
          <a:stretch/>
        </p:blipFill>
        <p:spPr>
          <a:xfrm>
            <a:off x="9481767" y="2461435"/>
            <a:ext cx="2585679" cy="1587756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66" t="21386" r="10223" b="50000"/>
          <a:stretch/>
        </p:blipFill>
        <p:spPr>
          <a:xfrm>
            <a:off x="1974070" y="2886159"/>
            <a:ext cx="7232181" cy="1387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32" t="12474" r="15866" b="53003"/>
          <a:stretch/>
        </p:blipFill>
        <p:spPr>
          <a:xfrm>
            <a:off x="6610955" y="4103923"/>
            <a:ext cx="5141844" cy="1430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77" t="15578" r="41170" b="65794"/>
          <a:stretch/>
        </p:blipFill>
        <p:spPr>
          <a:xfrm>
            <a:off x="5798061" y="5224596"/>
            <a:ext cx="6285303" cy="1277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17" t="29897" r="36988" b="38086"/>
          <a:stretch/>
        </p:blipFill>
        <p:spPr>
          <a:xfrm>
            <a:off x="789027" y="5253791"/>
            <a:ext cx="4073612" cy="12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691531"/>
              </p:ext>
            </p:extLst>
          </p:nvPr>
        </p:nvGraphicFramePr>
        <p:xfrm>
          <a:off x="-151329" y="1211780"/>
          <a:ext cx="4839927" cy="280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427022"/>
              </p:ext>
            </p:extLst>
          </p:nvPr>
        </p:nvGraphicFramePr>
        <p:xfrm>
          <a:off x="8155291" y="4009251"/>
          <a:ext cx="4432302" cy="286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084141"/>
              </p:ext>
            </p:extLst>
          </p:nvPr>
        </p:nvGraphicFramePr>
        <p:xfrm>
          <a:off x="-151329" y="3548250"/>
          <a:ext cx="4509186" cy="349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758017"/>
              </p:ext>
            </p:extLst>
          </p:nvPr>
        </p:nvGraphicFramePr>
        <p:xfrm>
          <a:off x="4036710" y="3548251"/>
          <a:ext cx="4509185" cy="333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982864"/>
              </p:ext>
            </p:extLst>
          </p:nvPr>
        </p:nvGraphicFramePr>
        <p:xfrm>
          <a:off x="7707275" y="1139705"/>
          <a:ext cx="4705512" cy="313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07372398-A1CF-904E-8089-ACA0B4D5E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581646"/>
              </p:ext>
            </p:extLst>
          </p:nvPr>
        </p:nvGraphicFramePr>
        <p:xfrm>
          <a:off x="3716351" y="914067"/>
          <a:ext cx="5237149" cy="280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Блок-схема: документ 21">
            <a:extLst>
              <a:ext uri="{FF2B5EF4-FFF2-40B4-BE49-F238E27FC236}">
                <a16:creationId xmlns="" xmlns:a16="http://schemas.microsoft.com/office/drawing/2014/main" id="{7ACFBAE8-140F-4DF4-968C-207C9F35E8F0}"/>
              </a:ext>
            </a:extLst>
          </p:cNvPr>
          <p:cNvSpPr/>
          <p:nvPr/>
        </p:nvSpPr>
        <p:spPr>
          <a:xfrm flipV="1">
            <a:off x="181187" y="4492379"/>
            <a:ext cx="5702848" cy="167071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документ 21">
            <a:extLst>
              <a:ext uri="{FF2B5EF4-FFF2-40B4-BE49-F238E27FC236}">
                <a16:creationId xmlns="" xmlns:a16="http://schemas.microsoft.com/office/drawing/2014/main" id="{BD8F9A7C-2DA9-4EDC-B1E4-D3E62FD7B506}"/>
              </a:ext>
            </a:extLst>
          </p:cNvPr>
          <p:cNvSpPr/>
          <p:nvPr/>
        </p:nvSpPr>
        <p:spPr>
          <a:xfrm rot="10551728">
            <a:off x="3964502" y="3779784"/>
            <a:ext cx="4122321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7" h="20727">
                <a:moveTo>
                  <a:pt x="0" y="0"/>
                </a:moveTo>
                <a:cubicBezTo>
                  <a:pt x="6430" y="8157"/>
                  <a:pt x="21788" y="-8598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документ 21">
            <a:extLst>
              <a:ext uri="{FF2B5EF4-FFF2-40B4-BE49-F238E27FC236}">
                <a16:creationId xmlns="" xmlns:a16="http://schemas.microsoft.com/office/drawing/2014/main" id="{7C7C062A-4FDD-4B42-BED6-C1AC532E5B0E}"/>
              </a:ext>
            </a:extLst>
          </p:cNvPr>
          <p:cNvSpPr/>
          <p:nvPr/>
        </p:nvSpPr>
        <p:spPr>
          <a:xfrm>
            <a:off x="362268" y="1028941"/>
            <a:ext cx="7501458" cy="31129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487 w 22175"/>
              <a:gd name="connsiteY0" fmla="*/ 1374 h 27268"/>
              <a:gd name="connsiteX1" fmla="*/ 22087 w 22175"/>
              <a:gd name="connsiteY1" fmla="*/ 18696 h 27268"/>
              <a:gd name="connsiteX2" fmla="*/ 487 w 22175"/>
              <a:gd name="connsiteY2" fmla="*/ 1374 h 27268"/>
              <a:gd name="connsiteX0" fmla="*/ 517 w 22205"/>
              <a:gd name="connsiteY0" fmla="*/ 1374 h 29446"/>
              <a:gd name="connsiteX1" fmla="*/ 22117 w 22205"/>
              <a:gd name="connsiteY1" fmla="*/ 18696 h 29446"/>
              <a:gd name="connsiteX2" fmla="*/ 517 w 22205"/>
              <a:gd name="connsiteY2" fmla="*/ 1374 h 29446"/>
              <a:gd name="connsiteX0" fmla="*/ 609 w 22297"/>
              <a:gd name="connsiteY0" fmla="*/ 1374 h 31121"/>
              <a:gd name="connsiteX1" fmla="*/ 22209 w 22297"/>
              <a:gd name="connsiteY1" fmla="*/ 18696 h 31121"/>
              <a:gd name="connsiteX2" fmla="*/ 609 w 22297"/>
              <a:gd name="connsiteY2" fmla="*/ 1374 h 31121"/>
              <a:gd name="connsiteX0" fmla="*/ 450 w 22138"/>
              <a:gd name="connsiteY0" fmla="*/ 1374 h 30863"/>
              <a:gd name="connsiteX1" fmla="*/ 22050 w 22138"/>
              <a:gd name="connsiteY1" fmla="*/ 18696 h 30863"/>
              <a:gd name="connsiteX2" fmla="*/ 450 w 22138"/>
              <a:gd name="connsiteY2" fmla="*/ 1374 h 30863"/>
              <a:gd name="connsiteX0" fmla="*/ 360 w 22048"/>
              <a:gd name="connsiteY0" fmla="*/ 1374 h 30365"/>
              <a:gd name="connsiteX1" fmla="*/ 21960 w 22048"/>
              <a:gd name="connsiteY1" fmla="*/ 18696 h 30365"/>
              <a:gd name="connsiteX2" fmla="*/ 360 w 22048"/>
              <a:gd name="connsiteY2" fmla="*/ 1374 h 30365"/>
              <a:gd name="connsiteX0" fmla="*/ 340 w 22028"/>
              <a:gd name="connsiteY0" fmla="*/ 1374 h 30406"/>
              <a:gd name="connsiteX1" fmla="*/ 21940 w 22028"/>
              <a:gd name="connsiteY1" fmla="*/ 18696 h 30406"/>
              <a:gd name="connsiteX2" fmla="*/ 340 w 22028"/>
              <a:gd name="connsiteY2" fmla="*/ 1374 h 30406"/>
              <a:gd name="connsiteX0" fmla="*/ 637 w 22325"/>
              <a:gd name="connsiteY0" fmla="*/ 1374 h 31703"/>
              <a:gd name="connsiteX1" fmla="*/ 22237 w 22325"/>
              <a:gd name="connsiteY1" fmla="*/ 18696 h 31703"/>
              <a:gd name="connsiteX2" fmla="*/ 637 w 22325"/>
              <a:gd name="connsiteY2" fmla="*/ 1374 h 31703"/>
              <a:gd name="connsiteX0" fmla="*/ 663 w 21164"/>
              <a:gd name="connsiteY0" fmla="*/ 74 h 31265"/>
              <a:gd name="connsiteX1" fmla="*/ 21070 w 21164"/>
              <a:gd name="connsiteY1" fmla="*/ 19932 h 31265"/>
              <a:gd name="connsiteX2" fmla="*/ 663 w 21164"/>
              <a:gd name="connsiteY2" fmla="*/ 74 h 31265"/>
              <a:gd name="connsiteX0" fmla="*/ 663 w 21334"/>
              <a:gd name="connsiteY0" fmla="*/ 1582 h 32773"/>
              <a:gd name="connsiteX1" fmla="*/ 21070 w 21334"/>
              <a:gd name="connsiteY1" fmla="*/ 21440 h 32773"/>
              <a:gd name="connsiteX2" fmla="*/ 663 w 21334"/>
              <a:gd name="connsiteY2" fmla="*/ 1582 h 32773"/>
              <a:gd name="connsiteX0" fmla="*/ 663 w 21496"/>
              <a:gd name="connsiteY0" fmla="*/ 1508 h 32699"/>
              <a:gd name="connsiteX1" fmla="*/ 21070 w 21496"/>
              <a:gd name="connsiteY1" fmla="*/ 21366 h 32699"/>
              <a:gd name="connsiteX2" fmla="*/ 663 w 21496"/>
              <a:gd name="connsiteY2" fmla="*/ 1508 h 32699"/>
              <a:gd name="connsiteX0" fmla="*/ 661 w 21494"/>
              <a:gd name="connsiteY0" fmla="*/ 1508 h 31876"/>
              <a:gd name="connsiteX1" fmla="*/ 21068 w 21494"/>
              <a:gd name="connsiteY1" fmla="*/ 21366 h 31876"/>
              <a:gd name="connsiteX2" fmla="*/ 661 w 21494"/>
              <a:gd name="connsiteY2" fmla="*/ 1508 h 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4" h="31876">
                <a:moveTo>
                  <a:pt x="661" y="1508"/>
                </a:moveTo>
                <a:cubicBezTo>
                  <a:pt x="7861" y="7282"/>
                  <a:pt x="24349" y="-14863"/>
                  <a:pt x="21068" y="21366"/>
                </a:cubicBezTo>
                <a:cubicBezTo>
                  <a:pt x="20877" y="11032"/>
                  <a:pt x="-4357" y="62467"/>
                  <a:pt x="661" y="150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СОЗДАНИЮ И ОБЕСПЕЧЕНИЮ ДЕЯТЕЛЬНОСТИ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473C80-02FF-4DE3-81E6-EF4E1A494F3F}"/>
              </a:ext>
            </a:extLst>
          </p:cNvPr>
          <p:cNvSpPr txBox="1"/>
          <p:nvPr/>
        </p:nvSpPr>
        <p:spPr>
          <a:xfrm>
            <a:off x="584992" y="1241552"/>
            <a:ext cx="6916784" cy="2655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 № 1363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 16.03.2020г. «О присвоении статуса «Муниципальный опорный центр»</a:t>
            </a:r>
          </a:p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ПРИКАЗ УО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г. Новороссийска № 394 от 25.03.2020г.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«О назначении руководителя МОЦ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г. Новороссийск»</a:t>
            </a:r>
          </a:p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3. Приказ МБУ ДО ДТДМ «О создании рабочей группы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назначении ответственных за работу МОЦ»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№ 56-О от 27.03.2020г.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AA81E52-D2CC-4135-8FAA-9203575E9529}"/>
              </a:ext>
            </a:extLst>
          </p:cNvPr>
          <p:cNvSpPr txBox="1"/>
          <p:nvPr/>
        </p:nvSpPr>
        <p:spPr>
          <a:xfrm>
            <a:off x="4148811" y="3938889"/>
            <a:ext cx="3714915" cy="126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ПЛАН РАБОТЫ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МОЦ утвержден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согласован с начальником УО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 17.03.2020г.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0D46FD-AFF8-4E4A-B80A-D88216D0F17C}"/>
              </a:ext>
            </a:extLst>
          </p:cNvPr>
          <p:cNvSpPr txBox="1"/>
          <p:nvPr/>
        </p:nvSpPr>
        <p:spPr>
          <a:xfrm>
            <a:off x="218388" y="4821711"/>
            <a:ext cx="7013222" cy="154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МЕДИАПЛАН СОГЛАСОВАН </a:t>
            </a:r>
            <a:b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утвержден с начальником УО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администрации МО г. Новороссийска от 17.03.2020г.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B95ED8D-AD7E-4CAC-9931-E428233C4C9E}"/>
              </a:ext>
            </a:extLst>
          </p:cNvPr>
          <p:cNvSpPr/>
          <p:nvPr/>
        </p:nvSpPr>
        <p:spPr>
          <a:xfrm>
            <a:off x="1800239" y="6098447"/>
            <a:ext cx="9734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http://дворец-творчества.рф/index.php/senter/munitsipal-nyj-opornyj-tsentr</a:t>
            </a:r>
            <a:endParaRPr lang="ru-RU" sz="2000" dirty="0">
              <a:solidFill>
                <a:srgbClr val="D60093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502335D-40A7-4D99-BBAE-47BF37A1A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801" y="1243697"/>
            <a:ext cx="4415539" cy="423641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0ECC7207-7A12-4F4D-A884-0C16E1A76060}"/>
              </a:ext>
            </a:extLst>
          </p:cNvPr>
          <p:cNvSpPr/>
          <p:nvPr/>
        </p:nvSpPr>
        <p:spPr>
          <a:xfrm>
            <a:off x="8401634" y="3314700"/>
            <a:ext cx="3016780" cy="514350"/>
          </a:xfrm>
          <a:custGeom>
            <a:avLst/>
            <a:gdLst>
              <a:gd name="connsiteX0" fmla="*/ 0 w 3015094"/>
              <a:gd name="connsiteY0" fmla="*/ 257175 h 514350"/>
              <a:gd name="connsiteX1" fmla="*/ 1507547 w 3015094"/>
              <a:gd name="connsiteY1" fmla="*/ 0 h 514350"/>
              <a:gd name="connsiteX2" fmla="*/ 3015094 w 3015094"/>
              <a:gd name="connsiteY2" fmla="*/ 257175 h 514350"/>
              <a:gd name="connsiteX3" fmla="*/ 1507547 w 3015094"/>
              <a:gd name="connsiteY3" fmla="*/ 514350 h 514350"/>
              <a:gd name="connsiteX4" fmla="*/ 0 w 3015094"/>
              <a:gd name="connsiteY4" fmla="*/ 257175 h 514350"/>
              <a:gd name="connsiteX0" fmla="*/ 843 w 3016780"/>
              <a:gd name="connsiteY0" fmla="*/ 257175 h 514350"/>
              <a:gd name="connsiteX1" fmla="*/ 1508390 w 3016780"/>
              <a:gd name="connsiteY1" fmla="*/ 0 h 514350"/>
              <a:gd name="connsiteX2" fmla="*/ 3015937 w 3016780"/>
              <a:gd name="connsiteY2" fmla="*/ 257175 h 514350"/>
              <a:gd name="connsiteX3" fmla="*/ 1508390 w 3016780"/>
              <a:gd name="connsiteY3" fmla="*/ 514350 h 514350"/>
              <a:gd name="connsiteX4" fmla="*/ 843 w 3016780"/>
              <a:gd name="connsiteY4" fmla="*/ 2571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780" h="514350">
                <a:moveTo>
                  <a:pt x="843" y="257175"/>
                </a:moveTo>
                <a:cubicBezTo>
                  <a:pt x="843" y="115141"/>
                  <a:pt x="675795" y="0"/>
                  <a:pt x="1508390" y="0"/>
                </a:cubicBezTo>
                <a:cubicBezTo>
                  <a:pt x="2340985" y="0"/>
                  <a:pt x="3015937" y="115141"/>
                  <a:pt x="3015937" y="257175"/>
                </a:cubicBezTo>
                <a:cubicBezTo>
                  <a:pt x="3015937" y="399209"/>
                  <a:pt x="3102985" y="514350"/>
                  <a:pt x="1508390" y="514350"/>
                </a:cubicBezTo>
                <a:cubicBezTo>
                  <a:pt x="-86205" y="514350"/>
                  <a:pt x="843" y="399209"/>
                  <a:pt x="843" y="257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69D3082C-6760-4B0E-BDFB-C15E3778F10D}"/>
              </a:ext>
            </a:extLst>
          </p:cNvPr>
          <p:cNvSpPr/>
          <p:nvPr/>
        </p:nvSpPr>
        <p:spPr>
          <a:xfrm>
            <a:off x="8724892" y="1379288"/>
            <a:ext cx="2370255" cy="764927"/>
          </a:xfrm>
          <a:custGeom>
            <a:avLst/>
            <a:gdLst>
              <a:gd name="connsiteX0" fmla="*/ 0 w 2370248"/>
              <a:gd name="connsiteY0" fmla="*/ 419601 h 839201"/>
              <a:gd name="connsiteX1" fmla="*/ 1185124 w 2370248"/>
              <a:gd name="connsiteY1" fmla="*/ 0 h 839201"/>
              <a:gd name="connsiteX2" fmla="*/ 2370248 w 2370248"/>
              <a:gd name="connsiteY2" fmla="*/ 419601 h 839201"/>
              <a:gd name="connsiteX3" fmla="*/ 1185124 w 2370248"/>
              <a:gd name="connsiteY3" fmla="*/ 839202 h 839201"/>
              <a:gd name="connsiteX4" fmla="*/ 0 w 2370248"/>
              <a:gd name="connsiteY4" fmla="*/ 419601 h 839201"/>
              <a:gd name="connsiteX0" fmla="*/ 3 w 2370251"/>
              <a:gd name="connsiteY0" fmla="*/ 419601 h 763002"/>
              <a:gd name="connsiteX1" fmla="*/ 1185127 w 2370251"/>
              <a:gd name="connsiteY1" fmla="*/ 0 h 763002"/>
              <a:gd name="connsiteX2" fmla="*/ 2370251 w 2370251"/>
              <a:gd name="connsiteY2" fmla="*/ 419601 h 763002"/>
              <a:gd name="connsiteX3" fmla="*/ 1194652 w 2370251"/>
              <a:gd name="connsiteY3" fmla="*/ 763002 h 763002"/>
              <a:gd name="connsiteX4" fmla="*/ 3 w 2370251"/>
              <a:gd name="connsiteY4" fmla="*/ 419601 h 763002"/>
              <a:gd name="connsiteX0" fmla="*/ 3 w 2370251"/>
              <a:gd name="connsiteY0" fmla="*/ 419601 h 763523"/>
              <a:gd name="connsiteX1" fmla="*/ 1185127 w 2370251"/>
              <a:gd name="connsiteY1" fmla="*/ 0 h 763523"/>
              <a:gd name="connsiteX2" fmla="*/ 2370251 w 2370251"/>
              <a:gd name="connsiteY2" fmla="*/ 419601 h 763523"/>
              <a:gd name="connsiteX3" fmla="*/ 1194652 w 2370251"/>
              <a:gd name="connsiteY3" fmla="*/ 763002 h 763523"/>
              <a:gd name="connsiteX4" fmla="*/ 3 w 2370251"/>
              <a:gd name="connsiteY4" fmla="*/ 419601 h 763523"/>
              <a:gd name="connsiteX0" fmla="*/ 3 w 2370251"/>
              <a:gd name="connsiteY0" fmla="*/ 419601 h 764091"/>
              <a:gd name="connsiteX1" fmla="*/ 1185127 w 2370251"/>
              <a:gd name="connsiteY1" fmla="*/ 0 h 764091"/>
              <a:gd name="connsiteX2" fmla="*/ 2370251 w 2370251"/>
              <a:gd name="connsiteY2" fmla="*/ 419601 h 764091"/>
              <a:gd name="connsiteX3" fmla="*/ 1194652 w 2370251"/>
              <a:gd name="connsiteY3" fmla="*/ 763002 h 764091"/>
              <a:gd name="connsiteX4" fmla="*/ 3 w 2370251"/>
              <a:gd name="connsiteY4" fmla="*/ 419601 h 764091"/>
              <a:gd name="connsiteX0" fmla="*/ 7 w 2370255"/>
              <a:gd name="connsiteY0" fmla="*/ 420437 h 764927"/>
              <a:gd name="connsiteX1" fmla="*/ 1185131 w 2370255"/>
              <a:gd name="connsiteY1" fmla="*/ 836 h 764927"/>
              <a:gd name="connsiteX2" fmla="*/ 2370255 w 2370255"/>
              <a:gd name="connsiteY2" fmla="*/ 420437 h 764927"/>
              <a:gd name="connsiteX3" fmla="*/ 1194656 w 2370255"/>
              <a:gd name="connsiteY3" fmla="*/ 763838 h 764927"/>
              <a:gd name="connsiteX4" fmla="*/ 7 w 2370255"/>
              <a:gd name="connsiteY4" fmla="*/ 420437 h 76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255" h="764927">
                <a:moveTo>
                  <a:pt x="7" y="420437"/>
                </a:moveTo>
                <a:cubicBezTo>
                  <a:pt x="-1580" y="293270"/>
                  <a:pt x="235330" y="-18214"/>
                  <a:pt x="1185131" y="836"/>
                </a:cubicBezTo>
                <a:cubicBezTo>
                  <a:pt x="2134932" y="19886"/>
                  <a:pt x="2370255" y="188698"/>
                  <a:pt x="2370255" y="420437"/>
                </a:cubicBezTo>
                <a:cubicBezTo>
                  <a:pt x="2370255" y="652176"/>
                  <a:pt x="2211132" y="744788"/>
                  <a:pt x="1194656" y="763838"/>
                </a:cubicBezTo>
                <a:cubicBezTo>
                  <a:pt x="178180" y="782888"/>
                  <a:pt x="1594" y="547604"/>
                  <a:pt x="7" y="4204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047D84-CEA5-45B6-97AC-20670F1B189B}"/>
              </a:ext>
            </a:extLst>
          </p:cNvPr>
          <p:cNvSpPr txBox="1"/>
          <p:nvPr/>
        </p:nvSpPr>
        <p:spPr>
          <a:xfrm>
            <a:off x="7939926" y="1433946"/>
            <a:ext cx="3907248" cy="3802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b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b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 ДЕЯТЕЛЬНОСТИ МОЦ </a:t>
            </a:r>
            <a: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МО г. Новороссийска </a:t>
            </a:r>
            <a:b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chemeClr val="bg1"/>
                </a:solidFill>
                <a:cs typeface="Times New Roman" panose="02020603050405020304" pitchFamily="18" charset="0"/>
              </a:rPr>
              <a:t>НА САЙТЕ УО МО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 СМИ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D60093"/>
                </a:solidFill>
                <a:effectLst/>
                <a:ea typeface="Times New Roman" panose="02020603050405020304" pitchFamily="18" charset="0"/>
              </a:rPr>
              <a:t>ИНТЕРВЬЮ ДИРЕКТОРА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Радченко Т.В. 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«О приоритетных направлениях деятельности ДТДМ 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на 2020-2024гг. </a:t>
            </a:r>
            <a:endParaRPr lang="ru-RU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F47166E-5E4E-4400-A88F-B9C4B8758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678273" y="1104114"/>
            <a:ext cx="5275669" cy="506165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Блок-схема: документ 21">
            <a:extLst>
              <a:ext uri="{FF2B5EF4-FFF2-40B4-BE49-F238E27FC236}">
                <a16:creationId xmlns="" xmlns:a16="http://schemas.microsoft.com/office/drawing/2014/main" id="{2E2C09B7-D18B-4035-8A63-9F08FABFD4C9}"/>
              </a:ext>
            </a:extLst>
          </p:cNvPr>
          <p:cNvSpPr/>
          <p:nvPr/>
        </p:nvSpPr>
        <p:spPr>
          <a:xfrm flipH="1" flipV="1">
            <a:off x="5044829" y="5077099"/>
            <a:ext cx="7017497" cy="16432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3D762325-2FA8-4E9F-ADF4-DE0EBF31D318}"/>
              </a:ext>
            </a:extLst>
          </p:cNvPr>
          <p:cNvSpPr/>
          <p:nvPr/>
        </p:nvSpPr>
        <p:spPr>
          <a:xfrm rot="202613">
            <a:off x="4535849" y="975474"/>
            <a:ext cx="7497920" cy="304623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487 w 22175"/>
              <a:gd name="connsiteY0" fmla="*/ 1374 h 27268"/>
              <a:gd name="connsiteX1" fmla="*/ 22087 w 22175"/>
              <a:gd name="connsiteY1" fmla="*/ 18696 h 27268"/>
              <a:gd name="connsiteX2" fmla="*/ 487 w 22175"/>
              <a:gd name="connsiteY2" fmla="*/ 1374 h 27268"/>
              <a:gd name="connsiteX0" fmla="*/ 517 w 22205"/>
              <a:gd name="connsiteY0" fmla="*/ 1374 h 29446"/>
              <a:gd name="connsiteX1" fmla="*/ 22117 w 22205"/>
              <a:gd name="connsiteY1" fmla="*/ 18696 h 29446"/>
              <a:gd name="connsiteX2" fmla="*/ 517 w 22205"/>
              <a:gd name="connsiteY2" fmla="*/ 1374 h 29446"/>
              <a:gd name="connsiteX0" fmla="*/ 609 w 22297"/>
              <a:gd name="connsiteY0" fmla="*/ 1374 h 31121"/>
              <a:gd name="connsiteX1" fmla="*/ 22209 w 22297"/>
              <a:gd name="connsiteY1" fmla="*/ 18696 h 31121"/>
              <a:gd name="connsiteX2" fmla="*/ 609 w 22297"/>
              <a:gd name="connsiteY2" fmla="*/ 1374 h 31121"/>
              <a:gd name="connsiteX0" fmla="*/ 450 w 22138"/>
              <a:gd name="connsiteY0" fmla="*/ 1374 h 30863"/>
              <a:gd name="connsiteX1" fmla="*/ 22050 w 22138"/>
              <a:gd name="connsiteY1" fmla="*/ 18696 h 30863"/>
              <a:gd name="connsiteX2" fmla="*/ 450 w 22138"/>
              <a:gd name="connsiteY2" fmla="*/ 1374 h 30863"/>
              <a:gd name="connsiteX0" fmla="*/ 360 w 22048"/>
              <a:gd name="connsiteY0" fmla="*/ 1374 h 30365"/>
              <a:gd name="connsiteX1" fmla="*/ 21960 w 22048"/>
              <a:gd name="connsiteY1" fmla="*/ 18696 h 30365"/>
              <a:gd name="connsiteX2" fmla="*/ 360 w 22048"/>
              <a:gd name="connsiteY2" fmla="*/ 1374 h 30365"/>
              <a:gd name="connsiteX0" fmla="*/ 340 w 22028"/>
              <a:gd name="connsiteY0" fmla="*/ 1374 h 30406"/>
              <a:gd name="connsiteX1" fmla="*/ 21940 w 22028"/>
              <a:gd name="connsiteY1" fmla="*/ 18696 h 30406"/>
              <a:gd name="connsiteX2" fmla="*/ 340 w 22028"/>
              <a:gd name="connsiteY2" fmla="*/ 1374 h 30406"/>
              <a:gd name="connsiteX0" fmla="*/ 637 w 22325"/>
              <a:gd name="connsiteY0" fmla="*/ 1374 h 31703"/>
              <a:gd name="connsiteX1" fmla="*/ 22237 w 22325"/>
              <a:gd name="connsiteY1" fmla="*/ 18696 h 31703"/>
              <a:gd name="connsiteX2" fmla="*/ 637 w 22325"/>
              <a:gd name="connsiteY2" fmla="*/ 1374 h 31703"/>
              <a:gd name="connsiteX0" fmla="*/ 663 w 21164"/>
              <a:gd name="connsiteY0" fmla="*/ 74 h 31265"/>
              <a:gd name="connsiteX1" fmla="*/ 21070 w 21164"/>
              <a:gd name="connsiteY1" fmla="*/ 19932 h 31265"/>
              <a:gd name="connsiteX2" fmla="*/ 663 w 21164"/>
              <a:gd name="connsiteY2" fmla="*/ 74 h 31265"/>
              <a:gd name="connsiteX0" fmla="*/ 663 w 21334"/>
              <a:gd name="connsiteY0" fmla="*/ 1582 h 32773"/>
              <a:gd name="connsiteX1" fmla="*/ 21070 w 21334"/>
              <a:gd name="connsiteY1" fmla="*/ 21440 h 32773"/>
              <a:gd name="connsiteX2" fmla="*/ 663 w 21334"/>
              <a:gd name="connsiteY2" fmla="*/ 1582 h 32773"/>
              <a:gd name="connsiteX0" fmla="*/ 663 w 21496"/>
              <a:gd name="connsiteY0" fmla="*/ 1508 h 32699"/>
              <a:gd name="connsiteX1" fmla="*/ 21070 w 21496"/>
              <a:gd name="connsiteY1" fmla="*/ 21366 h 32699"/>
              <a:gd name="connsiteX2" fmla="*/ 663 w 21496"/>
              <a:gd name="connsiteY2" fmla="*/ 1508 h 32699"/>
              <a:gd name="connsiteX0" fmla="*/ 661 w 21494"/>
              <a:gd name="connsiteY0" fmla="*/ 1508 h 31876"/>
              <a:gd name="connsiteX1" fmla="*/ 21068 w 21494"/>
              <a:gd name="connsiteY1" fmla="*/ 21366 h 31876"/>
              <a:gd name="connsiteX2" fmla="*/ 661 w 21494"/>
              <a:gd name="connsiteY2" fmla="*/ 1508 h 31876"/>
              <a:gd name="connsiteX0" fmla="*/ 657 w 21490"/>
              <a:gd name="connsiteY0" fmla="*/ 1508 h 30616"/>
              <a:gd name="connsiteX1" fmla="*/ 21064 w 21490"/>
              <a:gd name="connsiteY1" fmla="*/ 21366 h 30616"/>
              <a:gd name="connsiteX2" fmla="*/ 657 w 21490"/>
              <a:gd name="connsiteY2" fmla="*/ 1508 h 30616"/>
              <a:gd name="connsiteX0" fmla="*/ 852 w 21685"/>
              <a:gd name="connsiteY0" fmla="*/ 1508 h 29659"/>
              <a:gd name="connsiteX1" fmla="*/ 21259 w 21685"/>
              <a:gd name="connsiteY1" fmla="*/ 21366 h 29659"/>
              <a:gd name="connsiteX2" fmla="*/ 852 w 21685"/>
              <a:gd name="connsiteY2" fmla="*/ 1508 h 29659"/>
              <a:gd name="connsiteX0" fmla="*/ 857 w 21690"/>
              <a:gd name="connsiteY0" fmla="*/ 1508 h 30225"/>
              <a:gd name="connsiteX1" fmla="*/ 21264 w 21690"/>
              <a:gd name="connsiteY1" fmla="*/ 21366 h 30225"/>
              <a:gd name="connsiteX2" fmla="*/ 857 w 21690"/>
              <a:gd name="connsiteY2" fmla="*/ 1508 h 30225"/>
              <a:gd name="connsiteX0" fmla="*/ 789 w 21622"/>
              <a:gd name="connsiteY0" fmla="*/ 1508 h 29123"/>
              <a:gd name="connsiteX1" fmla="*/ 21196 w 21622"/>
              <a:gd name="connsiteY1" fmla="*/ 21366 h 29123"/>
              <a:gd name="connsiteX2" fmla="*/ 789 w 21622"/>
              <a:gd name="connsiteY2" fmla="*/ 1508 h 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22" h="29123">
                <a:moveTo>
                  <a:pt x="789" y="1508"/>
                </a:moveTo>
                <a:cubicBezTo>
                  <a:pt x="7989" y="7282"/>
                  <a:pt x="24477" y="-14863"/>
                  <a:pt x="21196" y="21366"/>
                </a:cubicBezTo>
                <a:cubicBezTo>
                  <a:pt x="20961" y="8458"/>
                  <a:pt x="-4780" y="57776"/>
                  <a:pt x="789" y="1508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8CE52A-F6F0-4AE4-97EB-1F3EDF99846A}"/>
              </a:ext>
            </a:extLst>
          </p:cNvPr>
          <p:cNvSpPr txBox="1"/>
          <p:nvPr/>
        </p:nvSpPr>
        <p:spPr>
          <a:xfrm>
            <a:off x="4840816" y="1104114"/>
            <a:ext cx="6867525" cy="245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СОВЕЩАНИЕ-КОНСУЛЬТАЦИЯ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«Внедрение ПФДО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МО г. Новороссийске»</a:t>
            </a:r>
          </a:p>
          <a:p>
            <a:r>
              <a:rPr lang="ru-RU" b="1" dirty="0">
                <a:solidFill>
                  <a:srgbClr val="D60093"/>
                </a:solidFill>
                <a:effectLst/>
                <a:ea typeface="Times New Roman" panose="02020603050405020304" pitchFamily="18" charset="0"/>
              </a:rPr>
              <a:t>ОБУЧАЮЩИЕ СЕМИНАРЫ: </a:t>
            </a: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«Общественная экспертиза: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порядок проведения НОК ДОП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Краснодарском крае» (сентябрь 2020г.)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D300251-8907-4181-86A6-133DC978EE68}"/>
              </a:ext>
            </a:extLst>
          </p:cNvPr>
          <p:cNvSpPr txBox="1"/>
          <p:nvPr/>
        </p:nvSpPr>
        <p:spPr>
          <a:xfrm>
            <a:off x="3446679" y="3861770"/>
            <a:ext cx="8745321" cy="1095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СОЗДАН РЕЕСТР 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муниципальных учреждений </a:t>
            </a:r>
            <a:b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МО г. Новороссийск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50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ru-RU" sz="1850" b="1" u="sng" dirty="0">
                <a:solidFill>
                  <a:srgbClr val="D60093"/>
                </a:solidFill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ttp://дворец-творчества.рф/index.php/senter/munitsipal-nyj-opornyj-tsentr</a:t>
            </a:r>
            <a:endParaRPr lang="ru-RU" sz="1850" b="1" u="sng" dirty="0">
              <a:solidFill>
                <a:srgbClr val="D60093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4D5F7CF-E188-4474-B16A-CAE67751455E}"/>
              </a:ext>
            </a:extLst>
          </p:cNvPr>
          <p:cNvSpPr txBox="1"/>
          <p:nvPr/>
        </p:nvSpPr>
        <p:spPr>
          <a:xfrm>
            <a:off x="2940244" y="5323149"/>
            <a:ext cx="8832473" cy="1065676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D60093"/>
                </a:solidFill>
                <a:ea typeface="Times New Roman" panose="02020603050405020304" pitchFamily="18" charset="0"/>
              </a:rPr>
              <a:t>ОЗНАКОМЛЕНИЕ РОДИТЕЛЕЙ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персонифицированным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финансированием дополнительного образования детей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МБУ ДО «Олимпиец»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EEFBB2-EE2E-417A-A752-1605CF7A2C4C}"/>
              </a:ext>
            </a:extLst>
          </p:cNvPr>
          <p:cNvSpPr txBox="1"/>
          <p:nvPr/>
        </p:nvSpPr>
        <p:spPr>
          <a:xfrm>
            <a:off x="121183" y="1913958"/>
            <a:ext cx="5275669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953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Программ в Навигаторе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8 167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Сертификатов учета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9 000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охват детей сертификатами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833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D60093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не подтверждены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122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программы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заявлено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НОКО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89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программ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прошли экспертизу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678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опубликовано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E4D47E9-8BBC-4B56-9A44-707F84EB9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914" y="898214"/>
            <a:ext cx="4117847" cy="22146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32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AC4E83F-F861-46AE-BA9D-59526C956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rot="16200000">
            <a:off x="4151092" y="749114"/>
            <a:ext cx="3565969" cy="960120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5D947AF-9BBC-4942-81F1-5CC9F02E9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flipH="1">
            <a:off x="8711478" y="981400"/>
            <a:ext cx="3996022" cy="383391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1085852" y="-35594"/>
            <a:ext cx="11077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118A838-5F03-4280-A980-E8E08B87F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516347" y="1066016"/>
            <a:ext cx="4118623" cy="395154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6062EB-BB35-4529-95B5-1D9CF80370D8}"/>
              </a:ext>
            </a:extLst>
          </p:cNvPr>
          <p:cNvSpPr txBox="1"/>
          <p:nvPr/>
        </p:nvSpPr>
        <p:spPr>
          <a:xfrm>
            <a:off x="56049" y="1888191"/>
            <a:ext cx="52756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ВЕБИНАРЫ,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РАБОЧИЕ </a:t>
            </a:r>
            <a:b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ВСТРЕЧИ,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СОВЕЩАНИЯ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по вопросу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внедрения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модели ПФДО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функционирования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АИС «Навигатор»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6787E5-03F4-4B93-B1C2-15777ECCB88B}"/>
              </a:ext>
            </a:extLst>
          </p:cNvPr>
          <p:cNvSpPr txBox="1"/>
          <p:nvPr/>
        </p:nvSpPr>
        <p:spPr>
          <a:xfrm>
            <a:off x="8381413" y="1531761"/>
            <a:ext cx="3715155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МУНИЦИПАЛЬНЫЙ</a:t>
            </a:r>
            <a:b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ЭТАП </a:t>
            </a:r>
            <a:r>
              <a:rPr lang="ru-RU" sz="2000" b="1" dirty="0">
                <a:solidFill>
                  <a:schemeClr val="bg1"/>
                </a:solidFill>
              </a:rPr>
              <a:t>регионального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конкурса 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профессионального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мастерства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«Сердце </a:t>
            </a:r>
          </a:p>
          <a:p>
            <a:pPr algn="r"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отдаю </a:t>
            </a:r>
          </a:p>
          <a:p>
            <a:pPr algn="r"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детям»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4EF4A9D-1BA2-42B3-966B-F32C4BFF13DF}"/>
              </a:ext>
            </a:extLst>
          </p:cNvPr>
          <p:cNvSpPr/>
          <p:nvPr/>
        </p:nvSpPr>
        <p:spPr>
          <a:xfrm>
            <a:off x="1806439" y="5049214"/>
            <a:ext cx="4029886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4</a:t>
            </a:r>
            <a:r>
              <a:rPr lang="ru-RU" sz="2400" dirty="0">
                <a:solidFill>
                  <a:schemeClr val="bg1"/>
                </a:solidFill>
              </a:rPr>
              <a:t> чел. - специалистов МОЦ </a:t>
            </a:r>
          </a:p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1 </a:t>
            </a:r>
            <a:r>
              <a:rPr lang="ru-RU" sz="2400" dirty="0">
                <a:solidFill>
                  <a:schemeClr val="bg1"/>
                </a:solidFill>
              </a:rPr>
              <a:t>чел. - руководителей ЗОЦ</a:t>
            </a:r>
          </a:p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7</a:t>
            </a:r>
            <a:r>
              <a:rPr lang="ru-RU" sz="2400" dirty="0">
                <a:solidFill>
                  <a:schemeClr val="bg1"/>
                </a:solidFill>
              </a:rPr>
              <a:t> педагогов – «Школьник -2»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AF2C3F-B535-4B64-BECA-8D9360607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0" b="18368"/>
          <a:stretch/>
        </p:blipFill>
        <p:spPr>
          <a:xfrm>
            <a:off x="1600382" y="1078606"/>
            <a:ext cx="8025592" cy="2043904"/>
          </a:xfrm>
          <a:prstGeom prst="round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5729C80E-672F-4405-A6FE-B502D007969C}"/>
              </a:ext>
            </a:extLst>
          </p:cNvPr>
          <p:cNvSpPr/>
          <p:nvPr/>
        </p:nvSpPr>
        <p:spPr>
          <a:xfrm>
            <a:off x="6039289" y="5131569"/>
            <a:ext cx="6487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31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тренеров-преподавателей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«Ника», «Олимпиец», «Олимп»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чел. - </a:t>
            </a:r>
            <a:r>
              <a:rPr lang="ru-RU" sz="2400" dirty="0">
                <a:solidFill>
                  <a:schemeClr val="bg1"/>
                </a:solidFill>
              </a:rPr>
              <a:t>руководители «Олимп»  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2383680" y="2993710"/>
            <a:ext cx="7389836" cy="1445503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rgbClr val="75C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864C59-3D84-4BC2-8D3A-A77011F4CA1E}"/>
              </a:ext>
            </a:extLst>
          </p:cNvPr>
          <p:cNvSpPr txBox="1"/>
          <p:nvPr/>
        </p:nvSpPr>
        <p:spPr>
          <a:xfrm>
            <a:off x="2506786" y="2698704"/>
            <a:ext cx="6970118" cy="1569660"/>
          </a:xfrm>
          <a:custGeom>
            <a:avLst/>
            <a:gdLst>
              <a:gd name="connsiteX0" fmla="*/ 0 w 6852697"/>
              <a:gd name="connsiteY0" fmla="*/ 0 h 1754326"/>
              <a:gd name="connsiteX1" fmla="*/ 6852697 w 6852697"/>
              <a:gd name="connsiteY1" fmla="*/ 0 h 1754326"/>
              <a:gd name="connsiteX2" fmla="*/ 6852697 w 6852697"/>
              <a:gd name="connsiteY2" fmla="*/ 1754326 h 1754326"/>
              <a:gd name="connsiteX3" fmla="*/ 0 w 6852697"/>
              <a:gd name="connsiteY3" fmla="*/ 1754326 h 1754326"/>
              <a:gd name="connsiteX4" fmla="*/ 0 w 6852697"/>
              <a:gd name="connsiteY4" fmla="*/ 0 h 1754326"/>
              <a:gd name="connsiteX0" fmla="*/ 0 w 6852697"/>
              <a:gd name="connsiteY0" fmla="*/ 169333 h 1923659"/>
              <a:gd name="connsiteX1" fmla="*/ 6852697 w 6852697"/>
              <a:gd name="connsiteY1" fmla="*/ 169333 h 1923659"/>
              <a:gd name="connsiteX2" fmla="*/ 6852697 w 6852697"/>
              <a:gd name="connsiteY2" fmla="*/ 1923659 h 1923659"/>
              <a:gd name="connsiteX3" fmla="*/ 0 w 6852697"/>
              <a:gd name="connsiteY3" fmla="*/ 1923659 h 1923659"/>
              <a:gd name="connsiteX4" fmla="*/ 0 w 6852697"/>
              <a:gd name="connsiteY4" fmla="*/ 169333 h 1923659"/>
              <a:gd name="connsiteX0" fmla="*/ 0 w 6852697"/>
              <a:gd name="connsiteY0" fmla="*/ 1754326 h 1754326"/>
              <a:gd name="connsiteX1" fmla="*/ 6852697 w 6852697"/>
              <a:gd name="connsiteY1" fmla="*/ 0 h 1754326"/>
              <a:gd name="connsiteX2" fmla="*/ 6852697 w 6852697"/>
              <a:gd name="connsiteY2" fmla="*/ 1754326 h 1754326"/>
              <a:gd name="connsiteX3" fmla="*/ 0 w 6852697"/>
              <a:gd name="connsiteY3" fmla="*/ 1754326 h 1754326"/>
              <a:gd name="connsiteX0" fmla="*/ 0 w 6852697"/>
              <a:gd name="connsiteY0" fmla="*/ 2023739 h 2023739"/>
              <a:gd name="connsiteX1" fmla="*/ 6852697 w 6852697"/>
              <a:gd name="connsiteY1" fmla="*/ 269413 h 2023739"/>
              <a:gd name="connsiteX2" fmla="*/ 6852697 w 6852697"/>
              <a:gd name="connsiteY2" fmla="*/ 2023739 h 2023739"/>
              <a:gd name="connsiteX3" fmla="*/ 0 w 6852697"/>
              <a:gd name="connsiteY3" fmla="*/ 2023739 h 2023739"/>
              <a:gd name="connsiteX0" fmla="*/ 0 w 6852697"/>
              <a:gd name="connsiteY0" fmla="*/ 2098913 h 2098913"/>
              <a:gd name="connsiteX1" fmla="*/ 6852697 w 6852697"/>
              <a:gd name="connsiteY1" fmla="*/ 344587 h 2098913"/>
              <a:gd name="connsiteX2" fmla="*/ 6852697 w 6852697"/>
              <a:gd name="connsiteY2" fmla="*/ 2098913 h 2098913"/>
              <a:gd name="connsiteX3" fmla="*/ 0 w 6852697"/>
              <a:gd name="connsiteY3" fmla="*/ 2098913 h 2098913"/>
              <a:gd name="connsiteX0" fmla="*/ 0 w 6852697"/>
              <a:gd name="connsiteY0" fmla="*/ 2219476 h 2219476"/>
              <a:gd name="connsiteX1" fmla="*/ 6852697 w 6852697"/>
              <a:gd name="connsiteY1" fmla="*/ 465150 h 2219476"/>
              <a:gd name="connsiteX2" fmla="*/ 6852697 w 6852697"/>
              <a:gd name="connsiteY2" fmla="*/ 2219476 h 2219476"/>
              <a:gd name="connsiteX3" fmla="*/ 0 w 6852697"/>
              <a:gd name="connsiteY3" fmla="*/ 2219476 h 2219476"/>
              <a:gd name="connsiteX0" fmla="*/ 0 w 6852697"/>
              <a:gd name="connsiteY0" fmla="*/ 2219476 h 2438768"/>
              <a:gd name="connsiteX1" fmla="*/ 6852697 w 6852697"/>
              <a:gd name="connsiteY1" fmla="*/ 465150 h 2438768"/>
              <a:gd name="connsiteX2" fmla="*/ 6852697 w 6852697"/>
              <a:gd name="connsiteY2" fmla="*/ 2219476 h 2438768"/>
              <a:gd name="connsiteX3" fmla="*/ 0 w 6852697"/>
              <a:gd name="connsiteY3" fmla="*/ 2219476 h 2438768"/>
              <a:gd name="connsiteX0" fmla="*/ 0 w 6852697"/>
              <a:gd name="connsiteY0" fmla="*/ 2219476 h 2278829"/>
              <a:gd name="connsiteX1" fmla="*/ 6852697 w 6852697"/>
              <a:gd name="connsiteY1" fmla="*/ 465150 h 2278829"/>
              <a:gd name="connsiteX2" fmla="*/ 6852697 w 6852697"/>
              <a:gd name="connsiteY2" fmla="*/ 2219476 h 2278829"/>
              <a:gd name="connsiteX3" fmla="*/ 0 w 6852697"/>
              <a:gd name="connsiteY3" fmla="*/ 2219476 h 2278829"/>
              <a:gd name="connsiteX0" fmla="*/ 0 w 6852697"/>
              <a:gd name="connsiteY0" fmla="*/ 2406156 h 2465509"/>
              <a:gd name="connsiteX1" fmla="*/ 6852697 w 6852697"/>
              <a:gd name="connsiteY1" fmla="*/ 651830 h 2465509"/>
              <a:gd name="connsiteX2" fmla="*/ 6852697 w 6852697"/>
              <a:gd name="connsiteY2" fmla="*/ 2406156 h 2465509"/>
              <a:gd name="connsiteX3" fmla="*/ 0 w 6852697"/>
              <a:gd name="connsiteY3" fmla="*/ 2406156 h 2465509"/>
              <a:gd name="connsiteX0" fmla="*/ 0 w 6852697"/>
              <a:gd name="connsiteY0" fmla="*/ 2283537 h 2342890"/>
              <a:gd name="connsiteX1" fmla="*/ 6852697 w 6852697"/>
              <a:gd name="connsiteY1" fmla="*/ 529211 h 2342890"/>
              <a:gd name="connsiteX2" fmla="*/ 6852697 w 6852697"/>
              <a:gd name="connsiteY2" fmla="*/ 2283537 h 2342890"/>
              <a:gd name="connsiteX3" fmla="*/ 0 w 6852697"/>
              <a:gd name="connsiteY3" fmla="*/ 2283537 h 2342890"/>
              <a:gd name="connsiteX0" fmla="*/ 0 w 6852697"/>
              <a:gd name="connsiteY0" fmla="*/ 2283537 h 2471525"/>
              <a:gd name="connsiteX1" fmla="*/ 6852697 w 6852697"/>
              <a:gd name="connsiteY1" fmla="*/ 529211 h 2471525"/>
              <a:gd name="connsiteX2" fmla="*/ 6852697 w 6852697"/>
              <a:gd name="connsiteY2" fmla="*/ 2283537 h 2471525"/>
              <a:gd name="connsiteX3" fmla="*/ 0 w 6852697"/>
              <a:gd name="connsiteY3" fmla="*/ 2283537 h 2471525"/>
              <a:gd name="connsiteX0" fmla="*/ 0 w 6852697"/>
              <a:gd name="connsiteY0" fmla="*/ 2440999 h 2628989"/>
              <a:gd name="connsiteX1" fmla="*/ 6852697 w 6852697"/>
              <a:gd name="connsiteY1" fmla="*/ 686673 h 2628989"/>
              <a:gd name="connsiteX2" fmla="*/ 6852697 w 6852697"/>
              <a:gd name="connsiteY2" fmla="*/ 2440999 h 2628989"/>
              <a:gd name="connsiteX3" fmla="*/ 0 w 6852697"/>
              <a:gd name="connsiteY3" fmla="*/ 2440999 h 2628989"/>
              <a:gd name="connsiteX0" fmla="*/ 0 w 6862106"/>
              <a:gd name="connsiteY0" fmla="*/ 2610144 h 2798133"/>
              <a:gd name="connsiteX1" fmla="*/ 6852697 w 6862106"/>
              <a:gd name="connsiteY1" fmla="*/ 855818 h 2798133"/>
              <a:gd name="connsiteX2" fmla="*/ 6852697 w 6862106"/>
              <a:gd name="connsiteY2" fmla="*/ 2610144 h 2798133"/>
              <a:gd name="connsiteX3" fmla="*/ 0 w 6862106"/>
              <a:gd name="connsiteY3" fmla="*/ 2610144 h 2798133"/>
              <a:gd name="connsiteX0" fmla="*/ 0 w 6862106"/>
              <a:gd name="connsiteY0" fmla="*/ 2610144 h 2798131"/>
              <a:gd name="connsiteX1" fmla="*/ 6852697 w 6862106"/>
              <a:gd name="connsiteY1" fmla="*/ 855818 h 2798131"/>
              <a:gd name="connsiteX2" fmla="*/ 6852698 w 6862106"/>
              <a:gd name="connsiteY2" fmla="*/ 2610143 h 2798131"/>
              <a:gd name="connsiteX3" fmla="*/ 0 w 6862106"/>
              <a:gd name="connsiteY3" fmla="*/ 2610144 h 2798131"/>
              <a:gd name="connsiteX0" fmla="*/ 0 w 6862106"/>
              <a:gd name="connsiteY0" fmla="*/ 2610144 h 2610143"/>
              <a:gd name="connsiteX1" fmla="*/ 6852697 w 6862106"/>
              <a:gd name="connsiteY1" fmla="*/ 855818 h 2610143"/>
              <a:gd name="connsiteX2" fmla="*/ 0 w 6862106"/>
              <a:gd name="connsiteY2" fmla="*/ 2610144 h 2610143"/>
              <a:gd name="connsiteX0" fmla="*/ 0 w 6862106"/>
              <a:gd name="connsiteY0" fmla="*/ 2610144 h 2978374"/>
              <a:gd name="connsiteX1" fmla="*/ 6852697 w 6862106"/>
              <a:gd name="connsiteY1" fmla="*/ 855818 h 2978374"/>
              <a:gd name="connsiteX2" fmla="*/ 0 w 6862106"/>
              <a:gd name="connsiteY2" fmla="*/ 2610144 h 2978374"/>
              <a:gd name="connsiteX0" fmla="*/ 0 w 6617079"/>
              <a:gd name="connsiteY0" fmla="*/ 2773851 h 2958229"/>
              <a:gd name="connsiteX1" fmla="*/ 6607328 w 6617079"/>
              <a:gd name="connsiteY1" fmla="*/ 691517 h 2958229"/>
              <a:gd name="connsiteX2" fmla="*/ 0 w 6617079"/>
              <a:gd name="connsiteY2" fmla="*/ 2773851 h 2958229"/>
              <a:gd name="connsiteX0" fmla="*/ 0 w 6617079"/>
              <a:gd name="connsiteY0" fmla="*/ 3299678 h 3484056"/>
              <a:gd name="connsiteX1" fmla="*/ 6607328 w 6617079"/>
              <a:gd name="connsiteY1" fmla="*/ 1217344 h 3484056"/>
              <a:gd name="connsiteX2" fmla="*/ 0 w 6617079"/>
              <a:gd name="connsiteY2" fmla="*/ 3299678 h 3484056"/>
              <a:gd name="connsiteX0" fmla="*/ 7563 w 6623811"/>
              <a:gd name="connsiteY0" fmla="*/ 2901312 h 3085690"/>
              <a:gd name="connsiteX1" fmla="*/ 6614891 w 6623811"/>
              <a:gd name="connsiteY1" fmla="*/ 818978 h 3085690"/>
              <a:gd name="connsiteX2" fmla="*/ 7563 w 6623811"/>
              <a:gd name="connsiteY2" fmla="*/ 2901312 h 3085690"/>
              <a:gd name="connsiteX0" fmla="*/ 42984 w 6765170"/>
              <a:gd name="connsiteY0" fmla="*/ 2989461 h 3173839"/>
              <a:gd name="connsiteX1" fmla="*/ 3935570 w 6765170"/>
              <a:gd name="connsiteY1" fmla="*/ 95326 h 3173839"/>
              <a:gd name="connsiteX2" fmla="*/ 6650312 w 6765170"/>
              <a:gd name="connsiteY2" fmla="*/ 907127 h 3173839"/>
              <a:gd name="connsiteX3" fmla="*/ 42984 w 6765170"/>
              <a:gd name="connsiteY3" fmla="*/ 2989461 h 3173839"/>
              <a:gd name="connsiteX0" fmla="*/ 120101 w 6842287"/>
              <a:gd name="connsiteY0" fmla="*/ 3372260 h 3556638"/>
              <a:gd name="connsiteX1" fmla="*/ 4012687 w 6842287"/>
              <a:gd name="connsiteY1" fmla="*/ 478125 h 3556638"/>
              <a:gd name="connsiteX2" fmla="*/ 6727429 w 6842287"/>
              <a:gd name="connsiteY2" fmla="*/ 1289926 h 3556638"/>
              <a:gd name="connsiteX3" fmla="*/ 120101 w 6842287"/>
              <a:gd name="connsiteY3" fmla="*/ 3372260 h 3556638"/>
              <a:gd name="connsiteX0" fmla="*/ 0 w 6722186"/>
              <a:gd name="connsiteY0" fmla="*/ 3581957 h 3766335"/>
              <a:gd name="connsiteX1" fmla="*/ 3892586 w 6722186"/>
              <a:gd name="connsiteY1" fmla="*/ 687822 h 3766335"/>
              <a:gd name="connsiteX2" fmla="*/ 6607328 w 6722186"/>
              <a:gd name="connsiteY2" fmla="*/ 1499623 h 3766335"/>
              <a:gd name="connsiteX3" fmla="*/ 0 w 6722186"/>
              <a:gd name="connsiteY3" fmla="*/ 3581957 h 3766335"/>
              <a:gd name="connsiteX0" fmla="*/ 0 w 6722186"/>
              <a:gd name="connsiteY0" fmla="*/ 3581959 h 3581960"/>
              <a:gd name="connsiteX1" fmla="*/ 3892586 w 6722186"/>
              <a:gd name="connsiteY1" fmla="*/ 687824 h 3581960"/>
              <a:gd name="connsiteX2" fmla="*/ 6607328 w 6722186"/>
              <a:gd name="connsiteY2" fmla="*/ 1499625 h 3581960"/>
              <a:gd name="connsiteX3" fmla="*/ 0 w 6722186"/>
              <a:gd name="connsiteY3" fmla="*/ 3581959 h 3581960"/>
              <a:gd name="connsiteX0" fmla="*/ 0 w 6722186"/>
              <a:gd name="connsiteY0" fmla="*/ 3581959 h 3946495"/>
              <a:gd name="connsiteX1" fmla="*/ 3892586 w 6722186"/>
              <a:gd name="connsiteY1" fmla="*/ 687824 h 3946495"/>
              <a:gd name="connsiteX2" fmla="*/ 6607328 w 6722186"/>
              <a:gd name="connsiteY2" fmla="*/ 1499625 h 3946495"/>
              <a:gd name="connsiteX3" fmla="*/ 0 w 6722186"/>
              <a:gd name="connsiteY3" fmla="*/ 3581959 h 3946495"/>
              <a:gd name="connsiteX0" fmla="*/ 0 w 6722186"/>
              <a:gd name="connsiteY0" fmla="*/ 3581959 h 3921441"/>
              <a:gd name="connsiteX1" fmla="*/ 3892586 w 6722186"/>
              <a:gd name="connsiteY1" fmla="*/ 687824 h 3921441"/>
              <a:gd name="connsiteX2" fmla="*/ 6607328 w 6722186"/>
              <a:gd name="connsiteY2" fmla="*/ 1499625 h 3921441"/>
              <a:gd name="connsiteX3" fmla="*/ 0 w 6722186"/>
              <a:gd name="connsiteY3" fmla="*/ 3581959 h 3921441"/>
              <a:gd name="connsiteX0" fmla="*/ 0 w 6607328"/>
              <a:gd name="connsiteY0" fmla="*/ 3581959 h 3921441"/>
              <a:gd name="connsiteX1" fmla="*/ 3892586 w 6607328"/>
              <a:gd name="connsiteY1" fmla="*/ 687824 h 3921441"/>
              <a:gd name="connsiteX2" fmla="*/ 6607328 w 6607328"/>
              <a:gd name="connsiteY2" fmla="*/ 1499625 h 3921441"/>
              <a:gd name="connsiteX3" fmla="*/ 0 w 6607328"/>
              <a:gd name="connsiteY3" fmla="*/ 3581959 h 3921441"/>
              <a:gd name="connsiteX0" fmla="*/ 0 w 6607328"/>
              <a:gd name="connsiteY0" fmla="*/ 3767723 h 4107205"/>
              <a:gd name="connsiteX1" fmla="*/ 3298951 w 6607328"/>
              <a:gd name="connsiteY1" fmla="*/ 656227 h 4107205"/>
              <a:gd name="connsiteX2" fmla="*/ 6607328 w 6607328"/>
              <a:gd name="connsiteY2" fmla="*/ 1685389 h 4107205"/>
              <a:gd name="connsiteX3" fmla="*/ 0 w 6607328"/>
              <a:gd name="connsiteY3" fmla="*/ 3767723 h 4107205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5792069"/>
              <a:gd name="connsiteY0" fmla="*/ 3257436 h 4100377"/>
              <a:gd name="connsiteX1" fmla="*/ 3298951 w 5792069"/>
              <a:gd name="connsiteY1" fmla="*/ 145940 h 4100377"/>
              <a:gd name="connsiteX2" fmla="*/ 5792069 w 5792069"/>
              <a:gd name="connsiteY2" fmla="*/ 2066280 h 4100377"/>
              <a:gd name="connsiteX3" fmla="*/ 0 w 5792069"/>
              <a:gd name="connsiteY3" fmla="*/ 3257436 h 41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2069" h="4100377">
                <a:moveTo>
                  <a:pt x="0" y="3257436"/>
                </a:moveTo>
                <a:cubicBezTo>
                  <a:pt x="671493" y="1050502"/>
                  <a:pt x="179369" y="-494432"/>
                  <a:pt x="3298951" y="145940"/>
                </a:cubicBezTo>
                <a:cubicBezTo>
                  <a:pt x="5729916" y="1342141"/>
                  <a:pt x="5213986" y="2692461"/>
                  <a:pt x="5792069" y="2066280"/>
                </a:cubicBezTo>
                <a:cubicBezTo>
                  <a:pt x="5114611" y="5913878"/>
                  <a:pt x="384598" y="3090027"/>
                  <a:pt x="0" y="3257436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" b="1" dirty="0">
              <a:solidFill>
                <a:srgbClr val="D60093"/>
              </a:solidFill>
            </a:endParaRPr>
          </a:p>
          <a:p>
            <a:pPr algn="ctr"/>
            <a:endParaRPr lang="ru-RU" b="1" dirty="0">
              <a:solidFill>
                <a:srgbClr val="D60093"/>
              </a:solidFill>
            </a:endParaRP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Калинин Д.А.,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МБУ ДО ДТДМ</a:t>
            </a: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Литвиненко Н.Ю.,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ДО МБУ ДО ЦДТ</a:t>
            </a:r>
          </a:p>
          <a:p>
            <a:pPr algn="ctr"/>
            <a:r>
              <a:rPr lang="ru-RU" b="1" dirty="0" err="1">
                <a:solidFill>
                  <a:srgbClr val="D60093"/>
                </a:solidFill>
              </a:rPr>
              <a:t>Ариков</a:t>
            </a:r>
            <a:r>
              <a:rPr lang="ru-RU" b="1" dirty="0">
                <a:solidFill>
                  <a:srgbClr val="D60093"/>
                </a:solidFill>
              </a:rPr>
              <a:t> А.В.,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 МАОУ СОШ № 40</a:t>
            </a:r>
          </a:p>
          <a:p>
            <a:pPr algn="ctr"/>
            <a:r>
              <a:rPr lang="ru-RU" b="1" dirty="0" err="1">
                <a:solidFill>
                  <a:srgbClr val="D60093"/>
                </a:solidFill>
              </a:rPr>
              <a:t>Бордяков</a:t>
            </a:r>
            <a:r>
              <a:rPr lang="ru-RU" b="1" dirty="0">
                <a:solidFill>
                  <a:srgbClr val="D60093"/>
                </a:solidFill>
              </a:rPr>
              <a:t> Д.Е., </a:t>
            </a:r>
            <a:r>
              <a:rPr lang="ru-RU" dirty="0">
                <a:solidFill>
                  <a:srgbClr val="D60093"/>
                </a:solidFill>
              </a:rPr>
              <a:t>тренер-преподаватель МУ ДОД ДЮСШ «Олимп»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A5FA786-8D71-4A1B-A0E0-BF448AC33941}"/>
              </a:ext>
            </a:extLst>
          </p:cNvPr>
          <p:cNvSpPr txBox="1"/>
          <p:nvPr/>
        </p:nvSpPr>
        <p:spPr>
          <a:xfrm>
            <a:off x="2612280" y="4567834"/>
            <a:ext cx="6852697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КУРСЫ ПОВЫШЕНИЯ КВАЛИФИКАЦИИ </a:t>
            </a:r>
          </a:p>
        </p:txBody>
      </p:sp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5495251" y="2641880"/>
            <a:ext cx="3353574" cy="2487531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A5D6AEF-84B9-4965-AF58-A35F3D44A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592075" y="1712344"/>
            <a:ext cx="4926422" cy="472657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49C6449-4F16-40C7-9011-22CB5D660E2D}"/>
              </a:ext>
            </a:extLst>
          </p:cNvPr>
          <p:cNvSpPr txBox="1"/>
          <p:nvPr/>
        </p:nvSpPr>
        <p:spPr>
          <a:xfrm>
            <a:off x="152132" y="2304917"/>
            <a:ext cx="4447642" cy="331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ПРОВЕДЕНИЕ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СЕМИНАРОВ,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СОВЕЩАНИЙ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с ОДО в МО по разработке 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и внедрению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дополнительных общеобразовательных программ в </a:t>
            </a:r>
            <a:r>
              <a:rPr lang="ru-RU" sz="2800" b="1" dirty="0">
                <a:solidFill>
                  <a:schemeClr val="bg1"/>
                </a:solidFill>
              </a:rPr>
              <a:t>СЕТЕВОЙ ФОРМЕ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F47E551-7E35-4005-AA5E-46A4B252F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604" y="1289267"/>
            <a:ext cx="3462749" cy="2139733"/>
          </a:xfrm>
          <a:prstGeom prst="roundRect">
            <a:avLst/>
          </a:prstGeom>
        </p:spPr>
      </p:pic>
      <p:sp>
        <p:nvSpPr>
          <p:cNvPr id="21" name="Блок-схема: документ 21">
            <a:extLst>
              <a:ext uri="{FF2B5EF4-FFF2-40B4-BE49-F238E27FC236}">
                <a16:creationId xmlns="" xmlns:a16="http://schemas.microsoft.com/office/drawing/2014/main" id="{6ED61D7F-7B72-42AC-A010-E46A15F34CF5}"/>
              </a:ext>
            </a:extLst>
          </p:cNvPr>
          <p:cNvSpPr/>
          <p:nvPr/>
        </p:nvSpPr>
        <p:spPr>
          <a:xfrm rot="10800000">
            <a:off x="5601542" y="912704"/>
            <a:ext cx="5352207" cy="23734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21"/>
              <a:gd name="connsiteY0" fmla="*/ 0 h 20727"/>
              <a:gd name="connsiteX1" fmla="*/ 18202 w 18721"/>
              <a:gd name="connsiteY1" fmla="*/ 20727 h 20727"/>
              <a:gd name="connsiteX2" fmla="*/ 0 w 18721"/>
              <a:gd name="connsiteY2" fmla="*/ 0 h 20727"/>
              <a:gd name="connsiteX0" fmla="*/ 0 w 18830"/>
              <a:gd name="connsiteY0" fmla="*/ 0 h 20727"/>
              <a:gd name="connsiteX1" fmla="*/ 18202 w 18830"/>
              <a:gd name="connsiteY1" fmla="*/ 20727 h 20727"/>
              <a:gd name="connsiteX2" fmla="*/ 0 w 1883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30" h="20727">
                <a:moveTo>
                  <a:pt x="0" y="0"/>
                </a:moveTo>
                <a:cubicBezTo>
                  <a:pt x="5860" y="15144"/>
                  <a:pt x="22224" y="-992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C77AB62-3AE2-4A6D-9005-26BC20E00E6D}"/>
              </a:ext>
            </a:extLst>
          </p:cNvPr>
          <p:cNvSpPr/>
          <p:nvPr/>
        </p:nvSpPr>
        <p:spPr>
          <a:xfrm>
            <a:off x="5800993" y="99879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3 программы в сетевой форме:</a:t>
            </a:r>
          </a:p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МБУ ДО ДТДМ «Школа вожатых»</a:t>
            </a:r>
          </a:p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МБУ ДО ЦДТ- «Атмосфера туризма»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«Школьник-2» - «</a:t>
            </a:r>
            <a:r>
              <a:rPr lang="en-US" sz="2000" b="1" dirty="0">
                <a:solidFill>
                  <a:srgbClr val="002060"/>
                </a:solidFill>
              </a:rPr>
              <a:t>IT</a:t>
            </a:r>
            <a:r>
              <a:rPr lang="ru-RU" sz="2000" b="1" dirty="0">
                <a:solidFill>
                  <a:srgbClr val="002060"/>
                </a:solidFill>
              </a:rPr>
              <a:t>-финансовая школа»</a:t>
            </a: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="" xmlns:a16="http://schemas.microsoft.com/office/drawing/2014/main" id="{2732F17A-E70A-40D5-81C3-8A00C296665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 rot="21438324">
            <a:off x="10354103" y="857633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515" y="4925101"/>
            <a:ext cx="2868078" cy="1603191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="" xmlns:a16="http://schemas.microsoft.com/office/drawing/2014/main" id="{C6B0F3A1-A90B-4921-AE65-23ACCA783D2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3029" y="2819932"/>
            <a:ext cx="2552716" cy="253450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="" xmlns:a16="http://schemas.microsoft.com/office/drawing/2014/main" id="{31325829-622A-4132-90E4-5128002262B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8401051" y="3828836"/>
            <a:ext cx="1812432" cy="27600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E46AC8DF-EFBE-4597-9D0A-3FEC1D7D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5"/>
          <a:stretch/>
        </p:blipFill>
        <p:spPr>
          <a:xfrm rot="5400000">
            <a:off x="5525701" y="-2156607"/>
            <a:ext cx="1167161" cy="490095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37" name="Блок-схема: документ 21">
            <a:extLst>
              <a:ext uri="{FF2B5EF4-FFF2-40B4-BE49-F238E27FC236}">
                <a16:creationId xmlns="" xmlns:a16="http://schemas.microsoft.com/office/drawing/2014/main" id="{2E78F472-B336-446F-927B-60AB99D5E89B}"/>
              </a:ext>
            </a:extLst>
          </p:cNvPr>
          <p:cNvSpPr/>
          <p:nvPr/>
        </p:nvSpPr>
        <p:spPr>
          <a:xfrm rot="11048272" flipH="1">
            <a:off x="8514823" y="-10749"/>
            <a:ext cx="3632236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271 w 19008"/>
              <a:gd name="connsiteY0" fmla="*/ 0 h 20727"/>
              <a:gd name="connsiteX1" fmla="*/ 18473 w 19008"/>
              <a:gd name="connsiteY1" fmla="*/ 20727 h 20727"/>
              <a:gd name="connsiteX2" fmla="*/ 271 w 19008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8" h="20727">
                <a:moveTo>
                  <a:pt x="271" y="0"/>
                </a:moveTo>
                <a:cubicBezTo>
                  <a:pt x="6701" y="8157"/>
                  <a:pt x="22059" y="-8598"/>
                  <a:pt x="18473" y="20727"/>
                </a:cubicBezTo>
                <a:cubicBezTo>
                  <a:pt x="11554" y="14966"/>
                  <a:pt x="-2094" y="26366"/>
                  <a:pt x="271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документ 21">
            <a:extLst>
              <a:ext uri="{FF2B5EF4-FFF2-40B4-BE49-F238E27FC236}">
                <a16:creationId xmlns="" xmlns:a16="http://schemas.microsoft.com/office/drawing/2014/main" id="{1EE1DE07-33A5-4F33-BEDA-14B03EA3BC39}"/>
              </a:ext>
            </a:extLst>
          </p:cNvPr>
          <p:cNvSpPr/>
          <p:nvPr/>
        </p:nvSpPr>
        <p:spPr>
          <a:xfrm rot="10551728">
            <a:off x="170189" y="47266"/>
            <a:ext cx="3632236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271 w 19008"/>
              <a:gd name="connsiteY0" fmla="*/ 0 h 20727"/>
              <a:gd name="connsiteX1" fmla="*/ 18473 w 19008"/>
              <a:gd name="connsiteY1" fmla="*/ 20727 h 20727"/>
              <a:gd name="connsiteX2" fmla="*/ 271 w 19008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8" h="20727">
                <a:moveTo>
                  <a:pt x="271" y="0"/>
                </a:moveTo>
                <a:cubicBezTo>
                  <a:pt x="6701" y="8157"/>
                  <a:pt x="22059" y="-8598"/>
                  <a:pt x="18473" y="20727"/>
                </a:cubicBezTo>
                <a:cubicBezTo>
                  <a:pt x="11554" y="14966"/>
                  <a:pt x="-2094" y="26366"/>
                  <a:pt x="271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56053" y="907253"/>
            <a:ext cx="5106065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ИНТЕГРАТИВНАЯ МОДЕЛЬ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ТУРИСТСКО-КРАЕВЕДЧЕСКОЙ НАПРАВЛЕННОСТИ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Муниципального опорного центра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МБУ ДО ДТДМ город Новороссийск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1580952"/>
            <a:ext cx="29527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ЦДТ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Клубы по месту жительства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- туристическое направление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03" y="2596454"/>
            <a:ext cx="298467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Школьник-2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– мультимедийная поддержка, организация он-лайн конкурсов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1343" y="2113950"/>
            <a:ext cx="329546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СЕЛЬСКИЕ ШКОЛЫ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924" y="3812997"/>
            <a:ext cx="295278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Спортивные сельские учреждения ДО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– организация спортив</a:t>
            </a:r>
            <a:r>
              <a:rPr lang="ru-RU" sz="1400" b="1" dirty="0">
                <a:solidFill>
                  <a:srgbClr val="002060"/>
                </a:solidFill>
              </a:rPr>
              <a:t>ных мероприятий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48325" y="224411"/>
            <a:ext cx="3266219" cy="84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Программы, методические материалы, организация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проведение мероприятий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29820" y="240895"/>
            <a:ext cx="3581268" cy="97872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ОБЕСПЕЧЕНИЕ ВЗАИМОДЕЙСТВИЯ </a:t>
            </a:r>
            <a:b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всех участников проекта, распределительные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консультативные функции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50005" y="2865180"/>
            <a:ext cx="5035183" cy="104644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ознакомительный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Программы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: «Туризм» - 40 ч. «Природа Новороссийска» - 40 ч.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«История и этнос Новороссийска» - 40 ч.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Тематические мероприятия, волонтёрские акции – 24 ч.</a:t>
            </a:r>
            <a:endParaRPr lang="ru-RU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96134" y="3978443"/>
            <a:ext cx="4025899" cy="40011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(базисный)</a:t>
            </a:r>
          </a:p>
        </p:txBody>
      </p:sp>
      <p:cxnSp>
        <p:nvCxnSpPr>
          <p:cNvPr id="63" name="Прямая со стрелкой 62"/>
          <p:cNvCxnSpPr>
            <a:cxnSpLocks/>
          </p:cNvCxnSpPr>
          <p:nvPr/>
        </p:nvCxnSpPr>
        <p:spPr>
          <a:xfrm flipH="1">
            <a:off x="4445000" y="4341019"/>
            <a:ext cx="1162844" cy="233950"/>
          </a:xfrm>
          <a:prstGeom prst="straightConnector1">
            <a:avLst/>
          </a:prstGeom>
          <a:ln w="9525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</p:cNvCxnSpPr>
          <p:nvPr/>
        </p:nvCxnSpPr>
        <p:spPr>
          <a:xfrm>
            <a:off x="6286500" y="4341019"/>
            <a:ext cx="1379539" cy="23395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64139" y="4508294"/>
            <a:ext cx="15700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Естественно-научное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46888" y="4515654"/>
            <a:ext cx="17152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Историко-патриотическое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79123" y="4515654"/>
            <a:ext cx="16723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Спортивно-туристическое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51448" y="5518391"/>
            <a:ext cx="5056352" cy="126188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III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(углубленный)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Профориентация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: 1. Гид-экскурсовод; </a:t>
            </a:r>
            <a:b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2. Эколог- или биолог-исследователь; 3. Инструктор по туризму; </a:t>
            </a:r>
            <a:b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4. Историк-этнограф; 5. Географ и т.д.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Проектная исследовательская деятельность по направлениям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20928" y="2688372"/>
            <a:ext cx="338449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ПОДДЕРЖКА ПРОЕКТА: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1. Русское географическое общество 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2. Новороссийский исторический музей-заповедник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3. Федерация туризма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4. Отдел экологической безопасности МО Новороссийска 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5. ГПЗ «Утриш»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6. ГБУ ДО КК «Эколого- биологический центр»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7. ГМУ им. Ф.Ф. Ушакова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8. Новороссийский политехнический институт (филиал) ФГБОУ  ВОУ «</a:t>
            </a:r>
            <a:r>
              <a:rPr lang="ru-RU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КубГТУ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9. Новороссийский социально- педагогический колледж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473" y="5346651"/>
            <a:ext cx="3232086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Заключительное мероприятие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экологический фестиваль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подведение итогов реализации проекта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04014" y="2554852"/>
            <a:ext cx="365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D60093"/>
                </a:solidFill>
                <a:cs typeface="Times New Roman" panose="02020603050405020304" pitchFamily="18" charset="0"/>
              </a:rPr>
              <a:t>ВОЗРАСТ  ДЕТЕЙ          </a:t>
            </a:r>
            <a:r>
              <a:rPr lang="ru-RU" sz="1600" b="1" dirty="0">
                <a:solidFill>
                  <a:srgbClr val="D60093"/>
                </a:solidFill>
                <a:cs typeface="Times New Roman" panose="02020603050405020304" pitchFamily="18" charset="0"/>
              </a:rPr>
              <a:t>12 – 15  ЛЕТ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51197" y="20492"/>
            <a:ext cx="4440812" cy="7386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Управление образования  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МО город Новороссийск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559757" y="1332648"/>
            <a:ext cx="35446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РЕГИОНАЛЬНЫЙ МОДЕЛЬНЫЙ ЦЕНТР дополнительного образования детей Краснодарского края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720928" y="2083827"/>
            <a:ext cx="33835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МКУ "Центр развития образования» г. Новороссийск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6062385" y="1918179"/>
            <a:ext cx="0" cy="306144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cxnSpLocks/>
          </p:cNvCxnSpPr>
          <p:nvPr/>
        </p:nvCxnSpPr>
        <p:spPr>
          <a:xfrm>
            <a:off x="6009084" y="4342834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108B8423-E94F-4458-875D-4DE9729D9F1F}"/>
              </a:ext>
            </a:extLst>
          </p:cNvPr>
          <p:cNvCxnSpPr>
            <a:cxnSpLocks/>
          </p:cNvCxnSpPr>
          <p:nvPr/>
        </p:nvCxnSpPr>
        <p:spPr>
          <a:xfrm>
            <a:off x="6042144" y="787908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="" xmlns:a16="http://schemas.microsoft.com/office/drawing/2014/main" id="{B6979074-BFAF-4454-9E2F-0A54961BE5A8}"/>
              </a:ext>
            </a:extLst>
          </p:cNvPr>
          <p:cNvCxnSpPr>
            <a:cxnSpLocks/>
          </p:cNvCxnSpPr>
          <p:nvPr/>
        </p:nvCxnSpPr>
        <p:spPr>
          <a:xfrm>
            <a:off x="6042144" y="2626490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C8E1EF76-0A49-4EDE-A862-010320A56711}"/>
              </a:ext>
            </a:extLst>
          </p:cNvPr>
          <p:cNvCxnSpPr>
            <a:cxnSpLocks/>
          </p:cNvCxnSpPr>
          <p:nvPr/>
        </p:nvCxnSpPr>
        <p:spPr>
          <a:xfrm flipH="1">
            <a:off x="2993366" y="6324059"/>
            <a:ext cx="5580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53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2E200FC-4245-4323-8CC2-C18EA55B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ОБЩЕДОСТУПНОГО НАВИГАТОРА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дополнительным общеобразовательным программам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C4187DD-856E-4AC6-A8FB-94119550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4034785"/>
            <a:ext cx="3627994" cy="2492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4E1B31-57A3-4DE2-BCE4-754CE50B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4" y="946113"/>
            <a:ext cx="3566243" cy="24923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A79542B-340E-4E41-A46B-C2A503EC8361}"/>
              </a:ext>
            </a:extLst>
          </p:cNvPr>
          <p:cNvSpPr/>
          <p:nvPr/>
        </p:nvSpPr>
        <p:spPr>
          <a:xfrm>
            <a:off x="2850920" y="2962658"/>
            <a:ext cx="4416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https://xn--23-kmc.xn--80aafey1amqq.xn--d1acj3b/directivities?municipality=6&amp;organizer=414&amp;sort=recommend&amp;pageSize=19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0D13978-2200-4D1B-A4C9-35B320D42057}"/>
              </a:ext>
            </a:extLst>
          </p:cNvPr>
          <p:cNvSpPr/>
          <p:nvPr/>
        </p:nvSpPr>
        <p:spPr>
          <a:xfrm>
            <a:off x="7503657" y="4578204"/>
            <a:ext cx="4602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https://xn--23-kmc.xn--80aafey1amqq.xn--d1acj3b/directivities?municipality=6&amp;organizer=416&amp;sort=recommend&amp;pageSize=19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F8B10ED-CEC2-43DB-A00C-511CFC5CE0F4}"/>
              </a:ext>
            </a:extLst>
          </p:cNvPr>
          <p:cNvSpPr/>
          <p:nvPr/>
        </p:nvSpPr>
        <p:spPr>
          <a:xfrm>
            <a:off x="3576638" y="56511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https://xn--23-kmc.xn--80aafey1amqq.xn--d1acj3b/directivities?municipality=6&amp;organizer=396&amp;sort=recommend&amp;pageSize=19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6EB9BBD-80AB-4BB9-9DF9-2D4042C3D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7" b="17278"/>
          <a:stretch/>
        </p:blipFill>
        <p:spPr>
          <a:xfrm>
            <a:off x="3831525" y="831446"/>
            <a:ext cx="5899429" cy="1097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3B1B90-0713-44AF-AC4E-EF41188A5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172" r="18029" b="14275"/>
          <a:stretch/>
        </p:blipFill>
        <p:spPr>
          <a:xfrm>
            <a:off x="8108667" y="1812212"/>
            <a:ext cx="4040108" cy="2724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338CA52-BAF9-427B-B768-60CEBBA13591}"/>
              </a:ext>
            </a:extLst>
          </p:cNvPr>
          <p:cNvSpPr txBox="1"/>
          <p:nvPr/>
        </p:nvSpPr>
        <p:spPr>
          <a:xfrm>
            <a:off x="11231012" y="1298458"/>
            <a:ext cx="83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ЦДТ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26F6FE-1126-4F64-8453-A3F4223A2DD5}"/>
              </a:ext>
            </a:extLst>
          </p:cNvPr>
          <p:cNvSpPr txBox="1"/>
          <p:nvPr/>
        </p:nvSpPr>
        <p:spPr>
          <a:xfrm>
            <a:off x="3574075" y="5167637"/>
            <a:ext cx="24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«Школьник-2»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F12D41-F77F-4805-9B19-1F102DA4B42C}"/>
              </a:ext>
            </a:extLst>
          </p:cNvPr>
          <p:cNvSpPr txBox="1"/>
          <p:nvPr/>
        </p:nvSpPr>
        <p:spPr>
          <a:xfrm>
            <a:off x="3668563" y="2509870"/>
            <a:ext cx="323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ДТДМ </a:t>
            </a:r>
            <a:r>
              <a:rPr lang="ru-RU" sz="2800" b="1" dirty="0" err="1">
                <a:solidFill>
                  <a:srgbClr val="D60093"/>
                </a:solidFill>
              </a:rPr>
              <a:t>им.Сипягина</a:t>
            </a:r>
            <a:endParaRPr lang="ru-RU" sz="28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008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738</Words>
  <Application>Microsoft Office PowerPoint</Application>
  <PresentationFormat>Произвольный</PresentationFormat>
  <Paragraphs>164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Alla</cp:lastModifiedBy>
  <cp:revision>94</cp:revision>
  <dcterms:created xsi:type="dcterms:W3CDTF">2021-01-18T13:17:41Z</dcterms:created>
  <dcterms:modified xsi:type="dcterms:W3CDTF">2021-04-09T11:04:05Z</dcterms:modified>
</cp:coreProperties>
</file>