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61" r:id="rId5"/>
    <p:sldId id="265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77" autoAdjust="0"/>
  </p:normalViewPr>
  <p:slideViewPr>
    <p:cSldViewPr>
      <p:cViewPr varScale="1">
        <p:scale>
          <a:sx n="75" d="100"/>
          <a:sy n="75" d="100"/>
        </p:scale>
        <p:origin x="-15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300770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Театральная </a:t>
            </a:r>
            <a:r>
              <a:rPr lang="ru-RU" sz="4000" dirty="0" smtClean="0">
                <a:solidFill>
                  <a:srgbClr val="C00000"/>
                </a:solidFill>
              </a:rPr>
              <a:t>педагогика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>
                <a:solidFill>
                  <a:srgbClr val="C00000"/>
                </a:solidFill>
              </a:rPr>
              <a:t>как практико-ориентированная деятельность 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по </a:t>
            </a:r>
            <a:r>
              <a:rPr lang="ru-RU" sz="4000" dirty="0">
                <a:solidFill>
                  <a:srgbClr val="C00000"/>
                </a:solidFill>
              </a:rPr>
              <a:t>выявлению и </a:t>
            </a:r>
            <a:r>
              <a:rPr lang="ru-RU" sz="4000" dirty="0" smtClean="0">
                <a:solidFill>
                  <a:srgbClr val="C00000"/>
                </a:solidFill>
              </a:rPr>
              <a:t>развитию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творческих </a:t>
            </a:r>
            <a:r>
              <a:rPr lang="ru-RU" sz="4000" dirty="0">
                <a:solidFill>
                  <a:srgbClr val="C00000"/>
                </a:solidFill>
              </a:rPr>
              <a:t>способностей детей</a:t>
            </a:r>
          </a:p>
        </p:txBody>
      </p:sp>
      <p:pic>
        <p:nvPicPr>
          <p:cNvPr id="1029" name="Picture 5" descr="C:\Program Files (x86)\Microsoft Office\MEDIA\CAGCAT10\j021769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24516"/>
            <a:ext cx="50405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5301208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В.Н. Абросимов, </a:t>
            </a:r>
          </a:p>
          <a:p>
            <a:pPr algn="r"/>
            <a:r>
              <a:rPr lang="ru-RU" dirty="0" smtClean="0"/>
              <a:t>кандидат педагогических наук,</a:t>
            </a:r>
          </a:p>
          <a:p>
            <a:pPr algn="r"/>
            <a:r>
              <a:rPr lang="ru-RU" dirty="0"/>
              <a:t> </a:t>
            </a:r>
            <a:r>
              <a:rPr lang="ru-RU" dirty="0" smtClean="0"/>
              <a:t>                             заслуженный педагог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3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3816424" cy="576064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4"/>
            <a:ext cx="3744416" cy="5760640"/>
          </a:xfrm>
        </p:spPr>
      </p:pic>
    </p:spTree>
    <p:extLst>
      <p:ext uri="{BB962C8B-B14F-4D97-AF65-F5344CB8AC3E}">
        <p14:creationId xmlns:p14="http://schemas.microsoft.com/office/powerpoint/2010/main" val="45282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36904" cy="5616624"/>
          </a:xfrm>
        </p:spPr>
      </p:pic>
    </p:spTree>
    <p:extLst>
      <p:ext uri="{BB962C8B-B14F-4D97-AF65-F5344CB8AC3E}">
        <p14:creationId xmlns:p14="http://schemas.microsoft.com/office/powerpoint/2010/main" val="407035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88832" cy="144016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Практикум</a:t>
            </a:r>
            <a:r>
              <a:rPr lang="ru-RU" sz="2400" dirty="0" smtClean="0">
                <a:solidFill>
                  <a:srgbClr val="C00000"/>
                </a:solidFill>
              </a:rPr>
              <a:t>: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«Тренинг по снятию речевых зажимов и формированию мобильных артикуляционных навыков»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772816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0070C0"/>
                </a:solidFill>
              </a:rPr>
              <a:t>Становление дыхания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0070C0"/>
                </a:solidFill>
              </a:rPr>
              <a:t>Становление произношения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0070C0"/>
                </a:solidFill>
              </a:rPr>
              <a:t>Формирование органического (образного) произношения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0070C0"/>
                </a:solidFill>
              </a:rPr>
              <a:t>Формирование мобильного произношения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019585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3600" b="1" dirty="0" smtClean="0">
              <a:solidFill>
                <a:srgbClr val="00B05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B050"/>
                </a:solidFill>
              </a:rPr>
              <a:t>Игра «Волшебная болтушка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B050"/>
                </a:solidFill>
              </a:rPr>
              <a:t>Игра «Сковорода»  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10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548680"/>
            <a:ext cx="8568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О, але</a:t>
            </a:r>
          </a:p>
          <a:p>
            <a:r>
              <a:rPr lang="ru-RU" sz="3200" b="1" dirty="0" smtClean="0"/>
              <a:t>О, килим, </a:t>
            </a:r>
            <a:r>
              <a:rPr lang="ru-RU" sz="3200" b="1" dirty="0" err="1" smtClean="0"/>
              <a:t>пилиим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балое</a:t>
            </a:r>
            <a:endParaRPr lang="ru-RU" sz="3200" b="1" dirty="0" smtClean="0"/>
          </a:p>
          <a:p>
            <a:r>
              <a:rPr lang="ru-RU" sz="3200" b="1" dirty="0" smtClean="0"/>
              <a:t>О, </a:t>
            </a:r>
            <a:r>
              <a:rPr lang="ru-RU" sz="3200" b="1" dirty="0" err="1" smtClean="0"/>
              <a:t>самоса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бимба</a:t>
            </a:r>
            <a:endParaRPr lang="ru-RU" sz="3200" b="1" dirty="0" smtClean="0"/>
          </a:p>
          <a:p>
            <a:r>
              <a:rPr lang="ru-RU" sz="3200" b="1" dirty="0" smtClean="0"/>
              <a:t>О, </a:t>
            </a:r>
            <a:r>
              <a:rPr lang="ru-RU" sz="3200" b="1" dirty="0" err="1" smtClean="0"/>
              <a:t>кикилис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бамба</a:t>
            </a:r>
            <a:endParaRPr lang="ru-RU" sz="3200" b="1" dirty="0" smtClean="0"/>
          </a:p>
          <a:p>
            <a:r>
              <a:rPr lang="ru-RU" sz="3200" b="1" dirty="0" smtClean="0"/>
              <a:t>О, я бананы ем</a:t>
            </a:r>
          </a:p>
          <a:p>
            <a:r>
              <a:rPr lang="ru-RU" sz="3200" b="1" dirty="0" smtClean="0"/>
              <a:t>Пере-</a:t>
            </a:r>
            <a:r>
              <a:rPr lang="ru-RU" sz="3200" b="1" dirty="0" err="1" smtClean="0"/>
              <a:t>рере</a:t>
            </a:r>
            <a:r>
              <a:rPr lang="ru-RU" sz="3200" b="1" dirty="0" smtClean="0"/>
              <a:t> ем</a:t>
            </a:r>
          </a:p>
          <a:p>
            <a:r>
              <a:rPr lang="ru-RU" sz="3200" b="1" dirty="0" smtClean="0"/>
              <a:t>Пук</a:t>
            </a:r>
          </a:p>
          <a:p>
            <a:r>
              <a:rPr lang="ru-RU" sz="3200" b="1" dirty="0" smtClean="0"/>
              <a:t>Каму ламу, </a:t>
            </a:r>
            <a:r>
              <a:rPr lang="ru-RU" sz="3200" b="1" dirty="0" err="1" smtClean="0"/>
              <a:t>каму</a:t>
            </a:r>
            <a:r>
              <a:rPr lang="ru-RU" sz="3200" b="1" dirty="0" smtClean="0"/>
              <a:t> ламу, </a:t>
            </a:r>
            <a:r>
              <a:rPr lang="ru-RU" sz="3200" b="1" dirty="0" err="1" smtClean="0"/>
              <a:t>каму</a:t>
            </a:r>
            <a:r>
              <a:rPr lang="ru-RU" sz="3200" b="1" dirty="0" smtClean="0"/>
              <a:t> ламу твиста</a:t>
            </a:r>
          </a:p>
          <a:p>
            <a:r>
              <a:rPr lang="ru-RU" sz="3200" b="1" dirty="0" smtClean="0"/>
              <a:t>Но-у твиста</a:t>
            </a:r>
          </a:p>
          <a:p>
            <a:r>
              <a:rPr lang="ru-RU" sz="3200" b="1" dirty="0" smtClean="0"/>
              <a:t>От </a:t>
            </a:r>
            <a:r>
              <a:rPr lang="ru-RU" sz="3200" b="1" dirty="0" err="1" smtClean="0"/>
              <a:t>замини</a:t>
            </a:r>
            <a:r>
              <a:rPr lang="ru-RU" sz="3200" b="1" dirty="0" smtClean="0"/>
              <a:t>, до </a:t>
            </a:r>
            <a:r>
              <a:rPr lang="ru-RU" sz="3200" b="1" dirty="0" err="1" smtClean="0"/>
              <a:t>замини</a:t>
            </a:r>
            <a:endParaRPr lang="ru-RU" sz="3200" b="1" dirty="0" smtClean="0"/>
          </a:p>
          <a:p>
            <a:r>
              <a:rPr lang="ru-RU" sz="3200" b="1" dirty="0" err="1" smtClean="0"/>
              <a:t>Ова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ава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амини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5242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845" y="4571411"/>
            <a:ext cx="8439619" cy="1521885"/>
          </a:xfrm>
        </p:spPr>
        <p:txBody>
          <a:bodyPr>
            <a:normAutofit fontScale="90000"/>
          </a:bodyPr>
          <a:lstStyle/>
          <a:p>
            <a:pPr marL="274320" indent="-27432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>Понятие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>М.И. Шиловой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>(воспитание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>и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>социализация=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>рождение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>характера)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85703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Дополнительное + образование + детей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074816" y="952746"/>
            <a:ext cx="360040" cy="4139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8845" y="1366690"/>
            <a:ext cx="3687091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воспитание</a:t>
            </a:r>
          </a:p>
          <a:p>
            <a:pPr algn="ctr"/>
            <a:r>
              <a:rPr lang="ru-RU" sz="2400" b="1" i="1" dirty="0" smtClean="0"/>
              <a:t>(восходящее питание) </a:t>
            </a:r>
            <a:endParaRPr lang="ru-RU" sz="2400" b="1" i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5450645" y="896834"/>
            <a:ext cx="360040" cy="285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125269" y="1182025"/>
            <a:ext cx="3925262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социализация </a:t>
            </a:r>
            <a:r>
              <a:rPr lang="ru-RU" sz="2400" b="1" i="1" dirty="0" smtClean="0"/>
              <a:t>образа (</a:t>
            </a:r>
            <a:r>
              <a:rPr lang="ru-RU" sz="2400" b="1" i="1" dirty="0"/>
              <a:t>приспособление, адаптация, интеграция)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0271" y="2492896"/>
            <a:ext cx="7632848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рождение характера</a:t>
            </a:r>
            <a:endParaRPr lang="ru-RU" sz="3600" b="1" i="1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8117751" y="984588"/>
            <a:ext cx="360040" cy="1580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9592" y="3211235"/>
            <a:ext cx="7632848" cy="2089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становление </a:t>
            </a:r>
            <a:r>
              <a:rPr lang="ru-RU" sz="2800" b="1" dirty="0"/>
              <a:t>характера ребенка через интеграцию </a:t>
            </a:r>
            <a:r>
              <a:rPr lang="ru-RU" sz="2800" b="1" dirty="0" smtClean="0"/>
              <a:t>с творчеством </a:t>
            </a:r>
            <a:r>
              <a:rPr lang="ru-RU" sz="2800" b="1" dirty="0"/>
              <a:t>разных </a:t>
            </a:r>
            <a:r>
              <a:rPr lang="ru-RU" sz="2800" b="1" dirty="0" smtClean="0"/>
              <a:t>направлений</a:t>
            </a:r>
          </a:p>
          <a:p>
            <a:pPr algn="ctr"/>
            <a:r>
              <a:rPr lang="ru-RU" sz="2800" b="1" dirty="0" smtClean="0"/>
              <a:t>«</a:t>
            </a:r>
            <a:r>
              <a:rPr lang="ru-RU" sz="2800" b="1" dirty="0"/>
              <a:t>пробы и ошибки»,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как </a:t>
            </a:r>
            <a:r>
              <a:rPr lang="ru-RU" sz="2800" b="1" dirty="0"/>
              <a:t>педагогический </a:t>
            </a:r>
            <a:r>
              <a:rPr lang="ru-RU" sz="2800" b="1" dirty="0" smtClean="0"/>
              <a:t>процесс</a:t>
            </a:r>
            <a:endParaRPr lang="ru-RU" sz="2800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79512" y="708868"/>
            <a:ext cx="19416" cy="39543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64829" y="728443"/>
            <a:ext cx="28803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право 29"/>
          <p:cNvSpPr/>
          <p:nvPr/>
        </p:nvSpPr>
        <p:spPr>
          <a:xfrm>
            <a:off x="198928" y="4481577"/>
            <a:ext cx="504056" cy="179671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281" y="708868"/>
            <a:ext cx="111752" cy="395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Прямая соединительная линия 35"/>
          <p:cNvCxnSpPr/>
          <p:nvPr/>
        </p:nvCxnSpPr>
        <p:spPr>
          <a:xfrm flipH="1">
            <a:off x="8584034" y="728443"/>
            <a:ext cx="411633" cy="58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трелка вправо 38"/>
          <p:cNvSpPr/>
          <p:nvPr/>
        </p:nvSpPr>
        <p:spPr>
          <a:xfrm rot="10800000">
            <a:off x="8646481" y="4508848"/>
            <a:ext cx="349186" cy="152400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385703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«КУЛЬТУРА»      «ОБРАЗОВАНИЕ»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908923"/>
            <a:ext cx="7200800" cy="935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концептуальные цели </a:t>
            </a:r>
          </a:p>
          <a:p>
            <a:pPr algn="ctr"/>
            <a:r>
              <a:rPr lang="ru-RU" sz="2800" b="1" dirty="0" smtClean="0"/>
              <a:t>в дополнительном образовании детей</a:t>
            </a:r>
            <a:endParaRPr lang="ru-RU" sz="2800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61149" y="764704"/>
            <a:ext cx="0" cy="2645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право 29"/>
          <p:cNvSpPr/>
          <p:nvPr/>
        </p:nvSpPr>
        <p:spPr>
          <a:xfrm>
            <a:off x="19921" y="3410128"/>
            <a:ext cx="504056" cy="179671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0800000">
            <a:off x="8601000" y="3405850"/>
            <a:ext cx="543000" cy="188225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61149" y="647313"/>
            <a:ext cx="1430531" cy="1173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878709" y="764705"/>
            <a:ext cx="0" cy="26454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6159">
            <a:off x="7328044" y="600784"/>
            <a:ext cx="1572206" cy="21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83816" y="1844824"/>
            <a:ext cx="3816424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B050"/>
                </a:solidFill>
              </a:rPr>
              <a:t>ЗАПОЛНЕНИЕ ДОСУГА</a:t>
            </a:r>
          </a:p>
          <a:p>
            <a:endParaRPr lang="ru-RU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УКРЕПЛЕНИЕ НАЦИОНАДЬНЫХ     ТРАДИЦИЙ И ОБЩЕСТВЕННОГО ПАТРИОТИЗМА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/>
              <a:t>СОЗДАНИЕ МАССОВОЙ </a:t>
            </a:r>
            <a:r>
              <a:rPr lang="ru-RU" b="1" dirty="0" smtClean="0"/>
              <a:t>КУЛЬТУРЫ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6001" y="5388713"/>
            <a:ext cx="7989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СОЦИАЛИЗАЦИЯ РЕБЕНКА через ДЕТСКИЙ ТЕАТР -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патронат  Президента РФ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84576" y="1844824"/>
            <a:ext cx="3816424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dirty="0" smtClean="0"/>
              <a:t>СОВОКУПНОСТЬ ТРЕБОВАНИЙ ОБЩЕСТВА В СФЕРЕ ДУХОВНОГО ВОСПРОИЗВОДСТВА </a:t>
            </a:r>
          </a:p>
          <a:p>
            <a:pPr algn="just"/>
            <a:r>
              <a:rPr lang="ru-RU" b="1" dirty="0" smtClean="0"/>
              <a:t>       (как социальный заказ)</a:t>
            </a:r>
          </a:p>
          <a:p>
            <a:pPr algn="just"/>
            <a:endParaRPr lang="ru-RU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B050"/>
                </a:solidFill>
              </a:rPr>
              <a:t>ФОРМИРОВАНИЕ </a:t>
            </a:r>
            <a:r>
              <a:rPr lang="ru-RU" b="1" dirty="0" err="1" smtClean="0">
                <a:solidFill>
                  <a:srgbClr val="00B050"/>
                </a:solidFill>
              </a:rPr>
              <a:t>ЗУН</a:t>
            </a:r>
            <a:r>
              <a:rPr lang="ru-RU" b="1" dirty="0" err="1" smtClean="0"/>
              <a:t>ов</a:t>
            </a:r>
            <a:endParaRPr lang="ru-RU" b="1" dirty="0" smtClean="0"/>
          </a:p>
          <a:p>
            <a:pPr algn="just"/>
            <a:endParaRPr lang="ru-RU" b="1" dirty="0" smtClean="0"/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освоение компетенций </a:t>
            </a:r>
          </a:p>
        </p:txBody>
      </p:sp>
      <p:sp>
        <p:nvSpPr>
          <p:cNvPr id="2048" name="TextBox 2047"/>
          <p:cNvSpPr txBox="1"/>
          <p:nvPr/>
        </p:nvSpPr>
        <p:spPr>
          <a:xfrm>
            <a:off x="523977" y="4581128"/>
            <a:ext cx="8077023" cy="76944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          ТЕАТРАЛЬНАЯ ПЕДАГОГИКА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как </a:t>
            </a:r>
            <a:r>
              <a:rPr lang="ru-RU" sz="2000" b="1" i="1" dirty="0">
                <a:solidFill>
                  <a:srgbClr val="FF0000"/>
                </a:solidFill>
              </a:rPr>
              <a:t>средство познания </a:t>
            </a:r>
            <a:r>
              <a:rPr lang="ru-RU" sz="2000" b="1" i="1" dirty="0" smtClean="0">
                <a:solidFill>
                  <a:srgbClr val="FF0000"/>
                </a:solidFill>
              </a:rPr>
              <a:t>синтетического искусства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280520" y="2924944"/>
            <a:ext cx="504056" cy="179671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4241576" y="3217625"/>
            <a:ext cx="543000" cy="188225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12666" y="4007723"/>
            <a:ext cx="6397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6571376" y="3802632"/>
            <a:ext cx="0" cy="333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8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780928"/>
            <a:ext cx="8607580" cy="165618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274320" indent="-274320" algn="ctr">
              <a:spcBef>
                <a:spcPct val="20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>два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>видов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>педагогической деятельности:</a:t>
            </a:r>
            <a:br>
              <a:rPr lang="ru-RU" sz="2000" b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/>
                <a:ea typeface="+mn-ea"/>
                <a:cs typeface="+mn-cs"/>
              </a:rPr>
              <a:t>воспитание и самовоспитание личности</a:t>
            </a:r>
            <a:r>
              <a:rPr lang="ru-RU" sz="2000" b="1" dirty="0" smtClean="0">
                <a:solidFill>
                  <a:srgbClr val="00B05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Times New Roman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/>
                <a:ea typeface="+mn-ea"/>
                <a:cs typeface="+mn-cs"/>
              </a:rPr>
              <a:t>через активное привлечение родителей в образовательный процесс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>в целях</a:t>
            </a:r>
            <a:br>
              <a:rPr lang="ru-RU" sz="2000" b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/>
                <a:ea typeface="+mn-ea"/>
                <a:cs typeface="+mn-cs"/>
              </a:rPr>
              <a:t>всестороннего выявления и развития </a:t>
            </a:r>
            <a:r>
              <a:rPr lang="ru-RU" sz="2200" b="1" dirty="0">
                <a:solidFill>
                  <a:srgbClr val="0070C0"/>
                </a:solidFill>
                <a:latin typeface="Times New Roman"/>
                <a:ea typeface="+mn-ea"/>
                <a:cs typeface="+mn-cs"/>
              </a:rPr>
              <a:t>творческих </a:t>
            </a:r>
            <a:r>
              <a:rPr lang="ru-RU" sz="2200" b="1" dirty="0" smtClean="0">
                <a:solidFill>
                  <a:srgbClr val="0070C0"/>
                </a:solidFill>
                <a:latin typeface="Times New Roman"/>
                <a:ea typeface="+mn-ea"/>
                <a:cs typeface="+mn-cs"/>
              </a:rPr>
              <a:t>способностей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85703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ТЕАТРАЛЬНАЯ ПЕДАГОГИКА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921020"/>
            <a:ext cx="8569554" cy="178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</a:t>
            </a:r>
            <a:r>
              <a:rPr lang="ru-RU" sz="2400" b="1" dirty="0"/>
              <a:t>система образования, организованная по законам импровизационной игры и </a:t>
            </a:r>
            <a:r>
              <a:rPr lang="ru-RU" sz="2400" b="1" dirty="0" smtClean="0"/>
              <a:t>продуктивного </a:t>
            </a:r>
            <a:r>
              <a:rPr lang="ru-RU" sz="2400" b="1" dirty="0"/>
              <a:t>действия, протекающим в увлекательных </a:t>
            </a:r>
            <a:r>
              <a:rPr lang="ru-RU" sz="2400" b="1" dirty="0" smtClean="0"/>
              <a:t>предлагаемых </a:t>
            </a:r>
            <a:r>
              <a:rPr lang="ru-RU" sz="2400" b="1" dirty="0"/>
              <a:t>обстоятельствах, в совместном </a:t>
            </a:r>
            <a:r>
              <a:rPr lang="ru-RU" sz="2400" b="1" dirty="0" smtClean="0"/>
              <a:t>коллективном </a:t>
            </a:r>
            <a:r>
              <a:rPr lang="ru-RU" sz="2400" b="1" dirty="0"/>
              <a:t>творчестве </a:t>
            </a:r>
            <a:r>
              <a:rPr lang="ru-RU" sz="2400" b="1" dirty="0" smtClean="0"/>
              <a:t>педагога, учеников и родителей</a:t>
            </a:r>
            <a:endParaRPr lang="ru-RU" sz="2400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51520" y="548680"/>
            <a:ext cx="0" cy="333576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право 29"/>
          <p:cNvSpPr/>
          <p:nvPr/>
        </p:nvSpPr>
        <p:spPr>
          <a:xfrm>
            <a:off x="4314927" y="4725144"/>
            <a:ext cx="504056" cy="179671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0800000">
            <a:off x="8587601" y="3790337"/>
            <a:ext cx="543000" cy="188225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8786491" y="548680"/>
            <a:ext cx="72610" cy="32403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647313"/>
            <a:ext cx="158417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10" idx="3"/>
          </p:cNvCxnSpPr>
          <p:nvPr/>
        </p:nvCxnSpPr>
        <p:spPr>
          <a:xfrm>
            <a:off x="7092280" y="647313"/>
            <a:ext cx="165618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88325" y="4522688"/>
            <a:ext cx="410445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333333"/>
                </a:solidFill>
                <a:latin typeface="YS Text"/>
              </a:rPr>
              <a:t>С</a:t>
            </a:r>
            <a:r>
              <a:rPr lang="ru-RU" i="1" dirty="0" smtClean="0">
                <a:solidFill>
                  <a:srgbClr val="333333"/>
                </a:solidFill>
                <a:latin typeface="YS Text"/>
              </a:rPr>
              <a:t>оздание </a:t>
            </a:r>
            <a:r>
              <a:rPr lang="ru-RU" i="1" dirty="0">
                <a:solidFill>
                  <a:srgbClr val="333333"/>
                </a:solidFill>
                <a:latin typeface="YS Text"/>
              </a:rPr>
              <a:t>оригинального </a:t>
            </a:r>
            <a:r>
              <a:rPr lang="ru-RU" i="1" dirty="0" smtClean="0">
                <a:solidFill>
                  <a:srgbClr val="333333"/>
                </a:solidFill>
                <a:latin typeface="YS Text"/>
              </a:rPr>
              <a:t>продукта, </a:t>
            </a:r>
          </a:p>
          <a:p>
            <a:pPr algn="ctr"/>
            <a:r>
              <a:rPr lang="ru-RU" i="1" dirty="0" smtClean="0">
                <a:solidFill>
                  <a:srgbClr val="333333"/>
                </a:solidFill>
                <a:latin typeface="YS Text"/>
              </a:rPr>
              <a:t>в </a:t>
            </a:r>
            <a:r>
              <a:rPr lang="ru-RU" i="1" dirty="0">
                <a:solidFill>
                  <a:srgbClr val="333333"/>
                </a:solidFill>
                <a:latin typeface="YS Text"/>
              </a:rPr>
              <a:t>процессе работы над </a:t>
            </a:r>
            <a:r>
              <a:rPr lang="ru-RU" i="1" dirty="0" smtClean="0">
                <a:solidFill>
                  <a:srgbClr val="333333"/>
                </a:solidFill>
                <a:latin typeface="YS Text"/>
              </a:rPr>
              <a:t>которым ребёнок самостоятельно применяет </a:t>
            </a:r>
            <a:r>
              <a:rPr lang="ru-RU" i="1" dirty="0">
                <a:solidFill>
                  <a:srgbClr val="333333"/>
                </a:solidFill>
                <a:latin typeface="YS Text"/>
              </a:rPr>
              <a:t>усвоенные </a:t>
            </a:r>
            <a:r>
              <a:rPr lang="ru-RU" i="1" dirty="0" err="1" smtClean="0">
                <a:solidFill>
                  <a:srgbClr val="333333"/>
                </a:solidFill>
                <a:latin typeface="YS Text"/>
              </a:rPr>
              <a:t>ЗУНы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56334" y="4509120"/>
            <a:ext cx="410445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333333"/>
                </a:solidFill>
                <a:latin typeface="YS Text"/>
              </a:rPr>
              <a:t>Педагогические компетенции:</a:t>
            </a:r>
          </a:p>
          <a:p>
            <a:pPr algn="ctr"/>
            <a:r>
              <a:rPr lang="ru-RU" i="1" dirty="0" smtClean="0">
                <a:solidFill>
                  <a:srgbClr val="333333"/>
                </a:solidFill>
                <a:latin typeface="YS Text"/>
              </a:rPr>
              <a:t> дидактическая,</a:t>
            </a:r>
          </a:p>
          <a:p>
            <a:pPr algn="ctr"/>
            <a:r>
              <a:rPr lang="ru-RU" i="1" dirty="0" smtClean="0">
                <a:solidFill>
                  <a:srgbClr val="333333"/>
                </a:solidFill>
                <a:latin typeface="YS Text"/>
              </a:rPr>
              <a:t>технологическая, организаторская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474"/>
            <a:ext cx="5969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9745" y="5262399"/>
            <a:ext cx="6032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334" y="5709449"/>
            <a:ext cx="870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Приобретение социализированных компетенций критериального понятия </a:t>
            </a:r>
            <a:r>
              <a:rPr lang="ru-RU" b="1" dirty="0">
                <a:solidFill>
                  <a:srgbClr val="C00000"/>
                </a:solidFill>
              </a:rPr>
              <a:t>т</a:t>
            </a:r>
            <a:r>
              <a:rPr lang="ru-RU" b="1" dirty="0" smtClean="0">
                <a:solidFill>
                  <a:srgbClr val="C00000"/>
                </a:solidFill>
              </a:rPr>
              <a:t>еатра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37016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критериальные </a:t>
            </a:r>
            <a:r>
              <a:rPr lang="ru-RU" sz="2800" b="1" dirty="0">
                <a:solidFill>
                  <a:srgbClr val="C00000"/>
                </a:solidFill>
              </a:rPr>
              <a:t>понятия театра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219" y="836712"/>
            <a:ext cx="8569554" cy="4373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/>
              <a:t>общая </a:t>
            </a:r>
            <a:r>
              <a:rPr lang="ru-RU" sz="2400" b="1" dirty="0" smtClean="0"/>
              <a:t>сценическая и театральная культура</a:t>
            </a:r>
          </a:p>
          <a:p>
            <a:pPr algn="just"/>
            <a:r>
              <a:rPr lang="ru-RU" b="1" dirty="0" smtClean="0"/>
              <a:t>(в </a:t>
            </a:r>
            <a:r>
              <a:rPr lang="ru-RU" b="1" dirty="0" err="1" smtClean="0"/>
              <a:t>т.ч</a:t>
            </a:r>
            <a:r>
              <a:rPr lang="ru-RU" b="1" dirty="0" smtClean="0"/>
              <a:t>. состав сцены  и общая терминология)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smtClean="0"/>
              <a:t>жанр </a:t>
            </a:r>
            <a:r>
              <a:rPr lang="ru-RU" sz="2400" b="1" dirty="0"/>
              <a:t>и </a:t>
            </a:r>
            <a:r>
              <a:rPr lang="ru-RU" sz="2400" b="1" dirty="0" smtClean="0"/>
              <a:t>название(тема) театральной постановки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smtClean="0"/>
              <a:t>сценография</a:t>
            </a:r>
          </a:p>
          <a:p>
            <a:pPr algn="ctr"/>
            <a:r>
              <a:rPr lang="ru-RU" sz="2400" b="1" dirty="0" smtClean="0"/>
              <a:t>(создание </a:t>
            </a:r>
            <a:r>
              <a:rPr lang="ru-RU" sz="2400" b="1" dirty="0"/>
              <a:t>зрительного образа театральной постановки</a:t>
            </a:r>
            <a:r>
              <a:rPr lang="ru-RU" sz="2400" b="1" dirty="0" smtClean="0"/>
              <a:t>)</a:t>
            </a:r>
          </a:p>
          <a:p>
            <a:pPr algn="ctr"/>
            <a:endParaRPr lang="ru-RU" sz="2400" b="1" dirty="0" smtClean="0"/>
          </a:p>
          <a:p>
            <a:pPr algn="ctr"/>
            <a:endParaRPr lang="ru-RU" sz="800" b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smtClean="0"/>
              <a:t>актерское </a:t>
            </a:r>
            <a:r>
              <a:rPr lang="ru-RU" sz="2400" b="1" dirty="0"/>
              <a:t>мастерство (сценическое </a:t>
            </a:r>
            <a:r>
              <a:rPr lang="ru-RU" sz="2400" b="1" dirty="0" smtClean="0"/>
              <a:t>воплощение)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b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b="1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smtClean="0"/>
              <a:t>исполнительское определение роли </a:t>
            </a:r>
          </a:p>
          <a:p>
            <a:pPr algn="just"/>
            <a:endParaRPr lang="ru-RU" sz="2400" b="1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718477"/>
              </p:ext>
            </p:extLst>
          </p:nvPr>
        </p:nvGraphicFramePr>
        <p:xfrm>
          <a:off x="431540" y="2803633"/>
          <a:ext cx="8208912" cy="439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8236"/>
                <a:gridCol w="1310403"/>
                <a:gridCol w="1401274"/>
                <a:gridCol w="1311251"/>
                <a:gridCol w="1330784"/>
                <a:gridCol w="1526964"/>
              </a:tblGrid>
              <a:tr h="439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декорация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реквизит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бутафория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костюмы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освещение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музыка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862575"/>
              </p:ext>
            </p:extLst>
          </p:nvPr>
        </p:nvGraphicFramePr>
        <p:xfrm>
          <a:off x="431540" y="3645024"/>
          <a:ext cx="8208912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8236"/>
                <a:gridCol w="1310403"/>
                <a:gridCol w="1401274"/>
                <a:gridCol w="1311251"/>
                <a:gridCol w="1330785"/>
                <a:gridCol w="1526963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речь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движения по мизансценам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танцы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грим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ансамблевость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557670"/>
              </p:ext>
            </p:extLst>
          </p:nvPr>
        </p:nvGraphicFramePr>
        <p:xfrm>
          <a:off x="431540" y="4653136"/>
          <a:ext cx="8208912" cy="315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массовая</a:t>
                      </a:r>
                      <a:endParaRPr lang="ru-RU" sz="1800" b="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эпизодная</a:t>
                      </a:r>
                      <a:endParaRPr lang="ru-RU" sz="1800" b="0" dirty="0" smtClean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</a:rPr>
                        <a:t>основная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главная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219" y="5085184"/>
            <a:ext cx="8569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социализированные компетенции: </a:t>
            </a:r>
            <a:r>
              <a:rPr lang="ru-RU" dirty="0"/>
              <a:t>освоение явлений окружающего мира через погружение и проживание в образах и </a:t>
            </a:r>
            <a:r>
              <a:rPr lang="ru-RU" dirty="0" smtClean="0"/>
              <a:t>дающее </a:t>
            </a:r>
            <a:r>
              <a:rPr lang="ru-RU" dirty="0"/>
              <a:t>совокупность цельных представлений о человеке, его роли в жизни общества, его отношениях с окружающим миром, его </a:t>
            </a:r>
            <a:r>
              <a:rPr lang="ru-RU" dirty="0" smtClean="0"/>
              <a:t>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07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56992"/>
            <a:ext cx="8136904" cy="360040"/>
          </a:xfrm>
        </p:spPr>
        <p:txBody>
          <a:bodyPr>
            <a:normAutofit fontScale="90000"/>
          </a:bodyPr>
          <a:lstStyle/>
          <a:p>
            <a:pPr marL="274320" indent="-27432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</a:br>
            <a:r>
              <a:rPr lang="ru-RU" sz="2700" b="1" i="1" u="sng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>как это сделать?</a:t>
            </a:r>
            <a:endParaRPr lang="ru-RU" sz="2700" b="1" i="1" u="sng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85703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ТЕАТРАЛЬНАЯ ПЕДАГОГИКА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46322" y="908923"/>
            <a:ext cx="8569554" cy="2448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перевод ребенка на субъективные позиции</a:t>
            </a:r>
          </a:p>
          <a:p>
            <a:pPr algn="just"/>
            <a:r>
              <a:rPr lang="ru-RU" sz="2000" b="1" dirty="0" smtClean="0"/>
              <a:t>(выявление индивидуальных способностей, заключающихся в осознании собственных целей и личностной гармонии)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развитие сильных сторон характера</a:t>
            </a:r>
          </a:p>
          <a:p>
            <a:pPr algn="just"/>
            <a:r>
              <a:rPr lang="ru-RU" sz="2000" b="1" dirty="0" smtClean="0"/>
              <a:t>(уравновешенность, открытость, сочувствие, самостоятельность, чувство реальности)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61149" y="1592317"/>
            <a:ext cx="0" cy="30816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16285" y="1655464"/>
            <a:ext cx="108778" cy="301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322" y="3645024"/>
            <a:ext cx="309634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/>
              <a:t>ЧЕТЫРЕ УРОВНЯ</a:t>
            </a:r>
            <a:endParaRPr lang="ru-RU" b="1" i="1" u="sng" dirty="0"/>
          </a:p>
          <a:p>
            <a:pPr algn="ctr"/>
            <a:r>
              <a:rPr lang="ru-RU" b="1" dirty="0" smtClean="0"/>
              <a:t>ВОСПРОИЗВЕДЕНИЕ</a:t>
            </a:r>
          </a:p>
          <a:p>
            <a:pPr algn="ctr"/>
            <a:r>
              <a:rPr lang="ru-RU" b="1" dirty="0" smtClean="0"/>
              <a:t>ОПТИМИЗАЦИЯ</a:t>
            </a:r>
          </a:p>
          <a:p>
            <a:pPr algn="ctr"/>
            <a:r>
              <a:rPr lang="ru-RU" b="1" dirty="0" smtClean="0"/>
              <a:t>ЭВРИСТИКА*</a:t>
            </a:r>
          </a:p>
          <a:p>
            <a:pPr algn="ctr"/>
            <a:r>
              <a:rPr lang="ru-RU" b="1" dirty="0" smtClean="0"/>
              <a:t>САМОСТИЙНОСТЬ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95247" y="3508076"/>
            <a:ext cx="3096344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/>
              <a:t>СРЕДСТВА</a:t>
            </a:r>
          </a:p>
          <a:p>
            <a:pPr algn="ctr"/>
            <a:r>
              <a:rPr lang="ru-RU" b="1" dirty="0" smtClean="0"/>
              <a:t>предметы и явления окружающего мира,</a:t>
            </a:r>
          </a:p>
          <a:p>
            <a:pPr algn="ctr"/>
            <a:r>
              <a:rPr lang="ru-RU" b="1" dirty="0" smtClean="0"/>
              <a:t>нормы,</a:t>
            </a:r>
          </a:p>
          <a:p>
            <a:pPr algn="ctr"/>
            <a:r>
              <a:rPr lang="ru-RU" b="1" dirty="0" smtClean="0"/>
              <a:t>ценности,</a:t>
            </a:r>
          </a:p>
          <a:p>
            <a:pPr algn="ctr"/>
            <a:r>
              <a:rPr lang="ru-RU" b="1" dirty="0" smtClean="0"/>
              <a:t>правила окружающей действительности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60128" y="3648597"/>
            <a:ext cx="259228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/>
              <a:t>МЕТОДЫ </a:t>
            </a:r>
          </a:p>
          <a:p>
            <a:pPr algn="ctr"/>
            <a:r>
              <a:rPr lang="ru-RU" b="1" dirty="0" smtClean="0"/>
              <a:t>создание творческих ситуаций-</a:t>
            </a:r>
          </a:p>
          <a:p>
            <a:pPr algn="ctr"/>
            <a:r>
              <a:rPr lang="ru-RU" b="1" dirty="0" smtClean="0"/>
              <a:t>игровых, соревновательных,  исследовательских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323528" y="5229200"/>
            <a:ext cx="301913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МОТИВАЦИЯ ДЕТЕЙ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71653" y="5539401"/>
            <a:ext cx="6076812" cy="55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/>
              <a:t> </a:t>
            </a:r>
            <a:r>
              <a:rPr lang="ru-RU" b="1" dirty="0" smtClean="0"/>
              <a:t> общение, содержание, совершенствование, признание </a:t>
            </a:r>
            <a:endParaRPr lang="ru-RU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477563" y="5611408"/>
            <a:ext cx="388179" cy="409879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623731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*простые </a:t>
            </a:r>
            <a:r>
              <a:rPr lang="ru-RU" sz="1400" dirty="0" smtClean="0"/>
              <a:t>стратегии мобильного  формирования суждений и принятия </a:t>
            </a:r>
            <a:r>
              <a:rPr lang="ru-RU" sz="1400" dirty="0"/>
              <a:t>решений </a:t>
            </a:r>
            <a:r>
              <a:rPr lang="ru-RU" sz="1400" dirty="0" smtClean="0"/>
              <a:t>по решению проблем</a:t>
            </a:r>
            <a:r>
              <a:rPr lang="ru-RU" sz="1400" dirty="0"/>
              <a:t>. (</a:t>
            </a:r>
            <a:r>
              <a:rPr lang="ru-RU" sz="1400" dirty="0" smtClean="0"/>
              <a:t>сосредоточение внимания!)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052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385703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ТЕАТРАЛЬНАЯ ПЕДАГОГИКА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908925"/>
            <a:ext cx="8569554" cy="935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i="1" dirty="0" smtClean="0"/>
              <a:t>Критерии результативности- </a:t>
            </a:r>
          </a:p>
          <a:p>
            <a:pPr algn="ctr"/>
            <a:r>
              <a:rPr lang="ru-RU" sz="2600" b="1" i="1" dirty="0" smtClean="0"/>
              <a:t>это показатель творческих способностей детей </a:t>
            </a:r>
            <a:endParaRPr lang="ru-RU" sz="2600" b="1" i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61149" y="1592317"/>
            <a:ext cx="0" cy="30816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право 29"/>
          <p:cNvSpPr/>
          <p:nvPr/>
        </p:nvSpPr>
        <p:spPr>
          <a:xfrm>
            <a:off x="71500" y="4505423"/>
            <a:ext cx="504056" cy="179671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16285" y="1655464"/>
            <a:ext cx="108778" cy="301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Стрелка вправо 38"/>
          <p:cNvSpPr/>
          <p:nvPr/>
        </p:nvSpPr>
        <p:spPr>
          <a:xfrm rot="10800000">
            <a:off x="8421488" y="4496868"/>
            <a:ext cx="543000" cy="188225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4177" y="1844824"/>
            <a:ext cx="8487315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YS Text"/>
              </a:rPr>
              <a:t>воображение, образное мышление, интуиция, фантазия,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YS Text"/>
              </a:rPr>
              <a:t> восприятие, инициативность, любопытство,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YS Text"/>
              </a:rPr>
              <a:t>применение теоретических знаний </a:t>
            </a:r>
            <a:r>
              <a:rPr lang="ru-RU" b="1" dirty="0">
                <a:solidFill>
                  <a:srgbClr val="C00000"/>
                </a:solidFill>
                <a:latin typeface="YS Text"/>
              </a:rPr>
              <a:t>на </a:t>
            </a:r>
            <a:r>
              <a:rPr lang="ru-RU" b="1" dirty="0" smtClean="0">
                <a:solidFill>
                  <a:srgbClr val="C00000"/>
                </a:solidFill>
                <a:latin typeface="YS Text"/>
              </a:rPr>
              <a:t>практике</a:t>
            </a:r>
            <a:endParaRPr lang="ru-RU" b="1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459" y="2768154"/>
            <a:ext cx="7845932" cy="34163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smtClean="0"/>
              <a:t>Условия выявления:</a:t>
            </a:r>
          </a:p>
          <a:p>
            <a:pPr algn="just"/>
            <a:r>
              <a:rPr lang="ru-RU" b="1" i="1" dirty="0" smtClean="0"/>
              <a:t>игровая </a:t>
            </a:r>
            <a:r>
              <a:rPr lang="ru-RU" b="1" i="1" dirty="0"/>
              <a:t>форма проведения занятий (игры-драматизации, театрализация занятия), а так же комплексное построение основной образовательной деятельности (использование нескольких видов </a:t>
            </a:r>
            <a:r>
              <a:rPr lang="ru-RU" b="1" i="1" dirty="0" smtClean="0">
                <a:solidFill>
                  <a:srgbClr val="FF0000"/>
                </a:solidFill>
              </a:rPr>
              <a:t>исполнительской театральной деятельности</a:t>
            </a:r>
            <a:r>
              <a:rPr lang="ru-RU" b="1" i="1" dirty="0"/>
              <a:t>: изобразительное </a:t>
            </a:r>
            <a:r>
              <a:rPr lang="ru-RU" b="1" i="1" dirty="0" smtClean="0"/>
              <a:t>и прикладное творчество</a:t>
            </a:r>
            <a:r>
              <a:rPr lang="ru-RU" b="1" i="1" dirty="0"/>
              <a:t>, </a:t>
            </a:r>
            <a:r>
              <a:rPr lang="ru-RU" b="1" i="1" dirty="0" smtClean="0"/>
              <a:t>пение, танец, речь, движение …)</a:t>
            </a:r>
          </a:p>
          <a:p>
            <a:pPr algn="just"/>
            <a:r>
              <a:rPr lang="ru-RU" b="1" u="sng" dirty="0" smtClean="0"/>
              <a:t>Условия  развития: </a:t>
            </a:r>
          </a:p>
          <a:p>
            <a:pPr marL="95250" indent="-95250" algn="just">
              <a:buFont typeface="Arial" panose="020B0604020202020204" pitchFamily="34" charset="0"/>
              <a:buChar char="•"/>
            </a:pPr>
            <a:r>
              <a:rPr lang="ru-RU" b="1" i="1" dirty="0"/>
              <a:t>формирование установок «Я могу», «Я </a:t>
            </a:r>
            <a:r>
              <a:rPr lang="ru-RU" b="1" i="1" dirty="0" smtClean="0"/>
              <a:t>сумею»</a:t>
            </a:r>
          </a:p>
          <a:p>
            <a:pPr marL="95250" indent="-95250" algn="just">
              <a:buFont typeface="Arial" panose="020B0604020202020204" pitchFamily="34" charset="0"/>
              <a:buChar char="•"/>
            </a:pPr>
            <a:r>
              <a:rPr lang="ru-RU" b="1" i="1" dirty="0" smtClean="0"/>
              <a:t>создание </a:t>
            </a:r>
            <a:r>
              <a:rPr lang="ru-RU" b="1" i="1" dirty="0"/>
              <a:t>ситуации успеха для каждого ребенка: «Это очень просто, я тебе </a:t>
            </a:r>
            <a:r>
              <a:rPr lang="ru-RU" b="1" i="1" dirty="0" smtClean="0"/>
              <a:t>помогу» или «Тебе помогут друзья и это легко»</a:t>
            </a:r>
          </a:p>
          <a:p>
            <a:pPr marL="95250" indent="-95250" algn="just">
              <a:buFont typeface="Arial" panose="020B0604020202020204" pitchFamily="34" charset="0"/>
              <a:buChar char="•"/>
            </a:pPr>
            <a:r>
              <a:rPr lang="ru-RU" b="1" i="1" dirty="0" smtClean="0"/>
              <a:t>предвосхищающая </a:t>
            </a:r>
            <a:r>
              <a:rPr lang="ru-RU" b="1" i="1" dirty="0"/>
              <a:t>положительная оценка </a:t>
            </a:r>
            <a:r>
              <a:rPr lang="ru-RU" b="1" i="1" dirty="0" smtClean="0"/>
              <a:t>«Ты </a:t>
            </a:r>
            <a:r>
              <a:rPr lang="ru-RU" b="1" i="1" dirty="0"/>
              <a:t>очень творческий  </a:t>
            </a:r>
            <a:r>
              <a:rPr lang="ru-RU" b="1" i="1" dirty="0" smtClean="0"/>
              <a:t>актёр, </a:t>
            </a:r>
            <a:r>
              <a:rPr lang="ru-RU" b="1" i="1" dirty="0"/>
              <a:t>у тебя все получится!»</a:t>
            </a:r>
          </a:p>
        </p:txBody>
      </p:sp>
    </p:spTree>
    <p:extLst>
      <p:ext uri="{BB962C8B-B14F-4D97-AF65-F5344CB8AC3E}">
        <p14:creationId xmlns:p14="http://schemas.microsoft.com/office/powerpoint/2010/main" val="9203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845" y="3229819"/>
            <a:ext cx="8439619" cy="2863477"/>
          </a:xfrm>
        </p:spPr>
        <p:txBody>
          <a:bodyPr>
            <a:normAutofit/>
          </a:bodyPr>
          <a:lstStyle/>
          <a:p>
            <a:pPr marL="274320" indent="-27432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85703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ТЕАТРАЛЬНАЯ </a:t>
            </a:r>
            <a:r>
              <a:rPr lang="ru-RU" sz="2800" b="1" dirty="0" smtClean="0"/>
              <a:t>ПЕДАГОГИКА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908923"/>
            <a:ext cx="8569554" cy="746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ЗАКЛЮЧЕНИЕ</a:t>
            </a:r>
            <a:endParaRPr lang="ru-RU" sz="2800" b="1" i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61149" y="1592317"/>
            <a:ext cx="0" cy="30816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право 29"/>
          <p:cNvSpPr/>
          <p:nvPr/>
        </p:nvSpPr>
        <p:spPr>
          <a:xfrm>
            <a:off x="71500" y="4505423"/>
            <a:ext cx="504056" cy="179671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16285" y="1655464"/>
            <a:ext cx="108778" cy="301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Стрелка вправо 38"/>
          <p:cNvSpPr/>
          <p:nvPr/>
        </p:nvSpPr>
        <p:spPr>
          <a:xfrm rot="10800000">
            <a:off x="8421488" y="4496868"/>
            <a:ext cx="543000" cy="188225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8534" y="1592317"/>
            <a:ext cx="7845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Главным предметом </a:t>
            </a:r>
            <a:r>
              <a:rPr lang="ru-RU" sz="2400" b="1" dirty="0" smtClean="0">
                <a:solidFill>
                  <a:srgbClr val="C00000"/>
                </a:solidFill>
              </a:rPr>
              <a:t>театральной </a:t>
            </a:r>
            <a:r>
              <a:rPr lang="ru-RU" sz="2400" b="1" dirty="0">
                <a:solidFill>
                  <a:srgbClr val="C00000"/>
                </a:solidFill>
              </a:rPr>
              <a:t>педагогики как </a:t>
            </a:r>
            <a:r>
              <a:rPr lang="ru-RU" sz="2400" b="1" dirty="0" smtClean="0">
                <a:solidFill>
                  <a:srgbClr val="C00000"/>
                </a:solidFill>
              </a:rPr>
              <a:t>практико-ориентированной деятельности </a:t>
            </a:r>
            <a:r>
              <a:rPr lang="ru-RU" sz="2400" b="1" dirty="0">
                <a:solidFill>
                  <a:srgbClr val="C00000"/>
                </a:solidFill>
              </a:rPr>
              <a:t>по выявлению и развитию творческих способностей </a:t>
            </a:r>
            <a:r>
              <a:rPr lang="ru-RU" sz="2400" b="1" dirty="0" smtClean="0">
                <a:solidFill>
                  <a:srgbClr val="C00000"/>
                </a:solidFill>
              </a:rPr>
              <a:t>детей является личность ребёнка и активное вовлечение его родителей в образовательный процесс.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8534" y="3397499"/>
            <a:ext cx="79843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Задачи театральной педагогики :</a:t>
            </a:r>
          </a:p>
          <a:p>
            <a:pPr algn="just"/>
            <a:r>
              <a:rPr lang="ru-RU" sz="2200" b="1" dirty="0" smtClean="0">
                <a:solidFill>
                  <a:srgbClr val="C00000"/>
                </a:solidFill>
              </a:rPr>
              <a:t>1. </a:t>
            </a:r>
            <a:r>
              <a:rPr lang="ru-RU" sz="2200" b="1" dirty="0">
                <a:solidFill>
                  <a:srgbClr val="C00000"/>
                </a:solidFill>
              </a:rPr>
              <a:t>О</a:t>
            </a:r>
            <a:r>
              <a:rPr lang="ru-RU" sz="2200" b="1" dirty="0" smtClean="0">
                <a:solidFill>
                  <a:srgbClr val="C00000"/>
                </a:solidFill>
              </a:rPr>
              <a:t>смысление творческого процесса ребенком;</a:t>
            </a:r>
          </a:p>
          <a:p>
            <a:pPr algn="just"/>
            <a:r>
              <a:rPr lang="ru-RU" sz="2200" b="1" dirty="0" smtClean="0">
                <a:solidFill>
                  <a:srgbClr val="C00000"/>
                </a:solidFill>
              </a:rPr>
              <a:t>2. Систематизация качеств творческой личности как педагогической цели;</a:t>
            </a:r>
          </a:p>
          <a:p>
            <a:pPr algn="just"/>
            <a:r>
              <a:rPr lang="ru-RU" sz="2200" b="1" dirty="0" smtClean="0">
                <a:solidFill>
                  <a:srgbClr val="C00000"/>
                </a:solidFill>
              </a:rPr>
              <a:t>3</a:t>
            </a:r>
            <a:r>
              <a:rPr lang="ru-RU" sz="2200" b="1" dirty="0">
                <a:solidFill>
                  <a:srgbClr val="C00000"/>
                </a:solidFill>
              </a:rPr>
              <a:t>. </a:t>
            </a:r>
            <a:r>
              <a:rPr lang="ru-RU" sz="2200" b="1" dirty="0" smtClean="0">
                <a:solidFill>
                  <a:srgbClr val="C00000"/>
                </a:solidFill>
              </a:rPr>
              <a:t>Создание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педагогической системы </a:t>
            </a:r>
            <a:r>
              <a:rPr lang="ru-RU" sz="2200" b="1" dirty="0">
                <a:solidFill>
                  <a:srgbClr val="C00000"/>
                </a:solidFill>
              </a:rPr>
              <a:t>творческих ситуаций</a:t>
            </a:r>
            <a:r>
              <a:rPr lang="ru-RU" sz="2200" b="1" dirty="0" smtClean="0">
                <a:solidFill>
                  <a:srgbClr val="C00000"/>
                </a:solidFill>
              </a:rPr>
              <a:t>;</a:t>
            </a:r>
            <a:endParaRPr lang="ru-RU" sz="2200" b="1" dirty="0">
              <a:solidFill>
                <a:srgbClr val="C00000"/>
              </a:solidFill>
            </a:endParaRPr>
          </a:p>
          <a:p>
            <a:pPr algn="just"/>
            <a:r>
              <a:rPr lang="ru-RU" sz="2200" b="1" dirty="0">
                <a:solidFill>
                  <a:srgbClr val="C00000"/>
                </a:solidFill>
              </a:rPr>
              <a:t>4. </a:t>
            </a:r>
            <a:r>
              <a:rPr lang="ru-RU" sz="2200" b="1" dirty="0" smtClean="0">
                <a:solidFill>
                  <a:srgbClr val="C00000"/>
                </a:solidFill>
              </a:rPr>
              <a:t>Определение основных направлений выявления творческих способностей;</a:t>
            </a:r>
          </a:p>
          <a:p>
            <a:pPr algn="just"/>
            <a:r>
              <a:rPr lang="ru-RU" sz="2200" b="1" dirty="0" smtClean="0">
                <a:solidFill>
                  <a:srgbClr val="C00000"/>
                </a:solidFill>
              </a:rPr>
              <a:t>5. Развитие творческих способностей через реализацию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5703" y="619826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err="1" smtClean="0"/>
              <a:t>Т.И.Гончарова</a:t>
            </a:r>
            <a:r>
              <a:rPr lang="ru-RU" dirty="0"/>
              <a:t>, </a:t>
            </a:r>
            <a:r>
              <a:rPr lang="ru-RU" dirty="0" err="1" smtClean="0"/>
              <a:t>В.И.Загвязинский</a:t>
            </a:r>
            <a:r>
              <a:rPr lang="ru-RU" dirty="0" smtClean="0"/>
              <a:t>, </a:t>
            </a:r>
            <a:r>
              <a:rPr lang="ru-RU" dirty="0" err="1" smtClean="0"/>
              <a:t>Е.Н.Ильин</a:t>
            </a:r>
            <a:r>
              <a:rPr lang="ru-RU" dirty="0" smtClean="0"/>
              <a:t>,</a:t>
            </a:r>
          </a:p>
          <a:p>
            <a:pPr algn="r"/>
            <a:r>
              <a:rPr lang="ru-RU" dirty="0" err="1" smtClean="0"/>
              <a:t>В.А.Кан</a:t>
            </a:r>
            <a:r>
              <a:rPr lang="ru-RU" dirty="0" smtClean="0"/>
              <a:t>-Калик, </a:t>
            </a:r>
            <a:r>
              <a:rPr lang="ru-RU" dirty="0" err="1" smtClean="0"/>
              <a:t>И.Я.Лернер</a:t>
            </a:r>
            <a:r>
              <a:rPr lang="ru-RU" dirty="0" smtClean="0"/>
              <a:t>, </a:t>
            </a:r>
            <a:r>
              <a:rPr lang="ru-RU" dirty="0" err="1" smtClean="0"/>
              <a:t>М.Н.Скаткин</a:t>
            </a:r>
            <a:r>
              <a:rPr lang="ru-RU" dirty="0" smtClean="0"/>
              <a:t>, </a:t>
            </a:r>
            <a:r>
              <a:rPr lang="ru-RU" dirty="0" err="1" smtClean="0"/>
              <a:t>В.Ф.Шаталов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76672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Развитие творческих способностей через реализацию </a:t>
            </a:r>
            <a:r>
              <a:rPr lang="ru-RU" sz="2400" b="1" dirty="0" smtClean="0">
                <a:solidFill>
                  <a:srgbClr val="C00000"/>
                </a:solidFill>
              </a:rPr>
              <a:t>РЕЗУЛЬТАТЫ ТВОРЧЕСКОЙ ПРАКТИКИ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000" b="1" dirty="0"/>
              <a:t>«Школа театра и кино» </a:t>
            </a:r>
            <a:r>
              <a:rPr lang="ru-RU" sz="2000" b="1" dirty="0" smtClean="0"/>
              <a:t>Дворца творчества  г. Новороссийска существует </a:t>
            </a:r>
            <a:r>
              <a:rPr lang="ru-RU" sz="2000" b="1" dirty="0"/>
              <a:t>более одного года, но её ученики уже участвовали </a:t>
            </a:r>
            <a:r>
              <a:rPr lang="ru-RU" sz="2000" b="1" dirty="0" smtClean="0"/>
              <a:t>в профессиональных </a:t>
            </a:r>
            <a:r>
              <a:rPr lang="ru-RU" sz="2000" b="1" dirty="0"/>
              <a:t>спектаклях- «Мистерия любви или игра Ангелов», «Бабье лето», </a:t>
            </a:r>
            <a:r>
              <a:rPr lang="ru-RU" sz="2000" b="1" dirty="0" smtClean="0"/>
              <a:t>«Мальчик и Русалочка», проходили </a:t>
            </a:r>
            <a:r>
              <a:rPr lang="ru-RU" sz="2000" b="1" dirty="0"/>
              <a:t>кастинги на съёмки в </a:t>
            </a:r>
            <a:r>
              <a:rPr lang="ru-RU" sz="2000" b="1" dirty="0" smtClean="0"/>
              <a:t>кино.</a:t>
            </a:r>
          </a:p>
          <a:p>
            <a:pPr algn="just"/>
            <a:r>
              <a:rPr lang="ru-RU" sz="2000" b="1" dirty="0" smtClean="0"/>
              <a:t>Дети изучают </a:t>
            </a:r>
            <a:r>
              <a:rPr lang="ru-RU" sz="2000" b="1" dirty="0"/>
              <a:t>очень важные дисциплины учебной программы, которые дают основы актёрского мастерства: </a:t>
            </a:r>
            <a:r>
              <a:rPr lang="ru-RU" sz="2000" b="1" dirty="0" smtClean="0"/>
              <a:t>театральная </a:t>
            </a:r>
            <a:r>
              <a:rPr lang="ru-RU" sz="2000" b="1" dirty="0"/>
              <a:t>речь и пение, </a:t>
            </a:r>
            <a:r>
              <a:rPr lang="ru-RU" sz="2000" b="1" dirty="0" smtClean="0"/>
              <a:t>органическая пластика (образность) тела и голоса, </a:t>
            </a:r>
            <a:r>
              <a:rPr lang="ru-RU" sz="2000" b="1" dirty="0"/>
              <a:t>грим, этюдные постановки, работа с реквизитом и декорациями. Обязательно выполняют домашние задания вместе с родителями, которые очень помогают детям в усвоении </a:t>
            </a:r>
            <a:r>
              <a:rPr lang="ru-RU" sz="2000" b="1" dirty="0" smtClean="0"/>
              <a:t>знаний </a:t>
            </a:r>
            <a:r>
              <a:rPr lang="ru-RU" sz="2000" b="1" dirty="0"/>
              <a:t>и приобретении новых навыков.</a:t>
            </a:r>
          </a:p>
          <a:p>
            <a:pPr algn="just"/>
            <a:r>
              <a:rPr lang="ru-RU" sz="2000" b="1" dirty="0"/>
              <a:t>Основой обучения является Театральная педагогика- всё проходит в игровой форме. За успешное выполнение заданий юные </a:t>
            </a:r>
            <a:r>
              <a:rPr lang="ru-RU" sz="2000" b="1" dirty="0" smtClean="0"/>
              <a:t>актёры и их родители </a:t>
            </a:r>
            <a:r>
              <a:rPr lang="ru-RU" sz="2000" b="1" dirty="0"/>
              <a:t>получают «АТИ»- волшебные хрусталики. Они также </a:t>
            </a:r>
            <a:r>
              <a:rPr lang="ru-RU" sz="2000" b="1" dirty="0" smtClean="0"/>
              <a:t>выдаются детям </a:t>
            </a:r>
            <a:r>
              <a:rPr lang="ru-RU" sz="2000" b="1" dirty="0"/>
              <a:t>и за «добрые </a:t>
            </a:r>
            <a:r>
              <a:rPr lang="ru-RU" sz="2000" b="1" dirty="0" smtClean="0"/>
              <a:t>дела».</a:t>
            </a:r>
          </a:p>
          <a:p>
            <a:pPr algn="just"/>
            <a:r>
              <a:rPr lang="ru-RU" sz="2000" b="1" dirty="0" smtClean="0"/>
              <a:t>Таким </a:t>
            </a:r>
            <a:r>
              <a:rPr lang="ru-RU" sz="2000" b="1" dirty="0"/>
              <a:t>образом, в «Школе театра и кино» дети не только получают дополнительное образование, но и формируются как личности.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46800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1051</TotalTime>
  <Words>817</Words>
  <Application>Microsoft Office PowerPoint</Application>
  <PresentationFormat>Экран (4:3)</PresentationFormat>
  <Paragraphs>140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Театральная педагогика  как практико-ориентированная деятельность  по выявлению и развитию творческих способностей детей</vt:lpstr>
      <vt:lpstr> Понятие по М.И. Шиловой (воспитание и социализация= рождение характера) </vt:lpstr>
      <vt:lpstr>Презентация PowerPoint</vt:lpstr>
      <vt:lpstr>два видов педагогической деятельности: воспитание и самовоспитание личности через активное привлечение родителей в образовательный процесс в целях всестороннего выявления и развития творческих способностей</vt:lpstr>
      <vt:lpstr>Презентация PowerPoint</vt:lpstr>
      <vt:lpstr> как это сделать?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Практикум:  «Тренинг по снятию речевых зажимов и формированию мобильных артикуляционных навыков»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первая:  Пропедевтика  История дополнительного образования в России (к 105-летию дополнительного образования)</dc:title>
  <dc:creator>Пользователь</dc:creator>
  <cp:lastModifiedBy>USER</cp:lastModifiedBy>
  <cp:revision>130</cp:revision>
  <dcterms:created xsi:type="dcterms:W3CDTF">2023-09-26T13:12:13Z</dcterms:created>
  <dcterms:modified xsi:type="dcterms:W3CDTF">2023-12-08T05:30:06Z</dcterms:modified>
</cp:coreProperties>
</file>