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79" r:id="rId3"/>
    <p:sldId id="290" r:id="rId4"/>
    <p:sldId id="281" r:id="rId5"/>
    <p:sldId id="282" r:id="rId6"/>
    <p:sldId id="285" r:id="rId7"/>
    <p:sldId id="286" r:id="rId8"/>
    <p:sldId id="287" r:id="rId9"/>
    <p:sldId id="284" r:id="rId10"/>
    <p:sldId id="289" r:id="rId11"/>
    <p:sldId id="25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8F9"/>
    <a:srgbClr val="DEEBF7"/>
    <a:srgbClr val="00CCFF"/>
    <a:srgbClr val="115EA8"/>
    <a:srgbClr val="047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0"/>
      </p:cViewPr>
      <p:guideLst>
        <p:guide orient="horz" pos="20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детей дополнительным</a:t>
            </a:r>
            <a:r>
              <a:rPr lang="ru-RU" sz="15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 </a:t>
            </a:r>
          </a:p>
        </c:rich>
      </c:tx>
      <c:layout>
        <c:manualLayout>
          <c:xMode val="edge"/>
          <c:yMode val="edge"/>
          <c:x val="0.17497274985258118"/>
          <c:y val="3.01013593015401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279197748329137E-2"/>
          <c:y val="0.24059586470302419"/>
          <c:w val="0.57820780854749732"/>
          <c:h val="0.643298892276749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CAC-4593-B3B1-EC1619D461F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CAC-4593-B3B1-EC1619D461F3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CAC-4593-B3B1-EC1619D461F3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CAC-4593-B3B1-EC1619D461F3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CAC-4593-B3B1-EC1619D461F3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CAC-4593-B3B1-EC1619D461F3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CAC-4593-B3B1-EC1619D461F3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CAC-4593-B3B1-EC1619D461F3}"/>
              </c:ext>
            </c:extLst>
          </c:dPt>
          <c:dLbls>
            <c:dLbl>
              <c:idx val="0"/>
              <c:layout>
                <c:manualLayout>
                  <c:x val="-4.0019802461058289E-2"/>
                  <c:y val="8.3675684094868336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r>
                      <a:rPr lang="en-US" sz="1197" b="1" i="0" u="none" strike="noStrike" baseline="0" dirty="0">
                        <a:effectLst/>
                      </a:rPr>
                      <a:t>10658</a:t>
                    </a:r>
                    <a:r>
                      <a:rPr lang="en-US" sz="1197" b="1" i="0" u="none" strike="noStrike" baseline="0" dirty="0"/>
                      <a:t> 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AC-4593-B3B1-EC1619D461F3}"/>
                </c:ext>
              </c:extLst>
            </c:dLbl>
            <c:dLbl>
              <c:idx val="1"/>
              <c:layout>
                <c:manualLayout>
                  <c:x val="-0.14276336615946489"/>
                  <c:y val="2.3473690727428421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21724 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AC-4593-B3B1-EC1619D461F3}"/>
                </c:ext>
              </c:extLst>
            </c:dLbl>
            <c:dLbl>
              <c:idx val="2"/>
              <c:layout>
                <c:manualLayout>
                  <c:x val="-0.10563023096304014"/>
                  <c:y val="-0.16762732553316481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r>
                      <a:rPr lang="en-US" sz="1197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13046</a:t>
                    </a:r>
                    <a:r>
                      <a:rPr lang="en-US" sz="1197" b="1" i="0" u="none" strike="noStrike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AC-4593-B3B1-EC1619D461F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r>
                      <a:rPr lang="en-US" sz="1197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5210</a:t>
                    </a:r>
                  </a:p>
                  <a:p>
                    <a:r>
                      <a:rPr lang="en-US" sz="1197" b="1" i="0" u="none" strike="noStrike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AC-4593-B3B1-EC1619D461F3}"/>
                </c:ext>
              </c:extLst>
            </c:dLbl>
            <c:dLbl>
              <c:idx val="4"/>
              <c:layout>
                <c:manualLayout>
                  <c:x val="0.14843804766610905"/>
                  <c:y val="-0.21142378752300359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/>
                      <a:t>
</a:t>
                    </a:r>
                    <a:r>
                      <a:rPr lang="en-US" sz="1197" b="1" i="0" u="none" strike="noStrike" baseline="0" dirty="0">
                        <a:effectLst/>
                      </a:rPr>
                      <a:t>33996</a:t>
                    </a:r>
                    <a:r>
                      <a:rPr lang="en-US" sz="1197" b="1" i="0" u="none" strike="noStrike" baseline="0" dirty="0"/>
                      <a:t> 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43064213214133"/>
                      <c:h val="0.131284928496574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CAC-4593-B3B1-EC1619D461F3}"/>
                </c:ext>
              </c:extLst>
            </c:dLbl>
            <c:dLbl>
              <c:idx val="5"/>
              <c:layout>
                <c:manualLayout>
                  <c:x val="2.4544605249713955E-2"/>
                  <c:y val="-3.92096446245037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0" baseline="0" dirty="0"/>
                      <a:t>
</a:t>
                    </a:r>
                    <a:r>
                      <a:rPr lang="en-US" sz="1197" b="1" i="0" u="none" strike="noStrike" baseline="0" dirty="0">
                        <a:effectLst/>
                      </a:rPr>
                      <a:t>15992</a:t>
                    </a:r>
                    <a:r>
                      <a:rPr lang="en-US" sz="1197" b="0" i="0" u="none" strike="noStrike" baseline="0" dirty="0"/>
                      <a:t> </a:t>
                    </a:r>
                    <a:endParaRPr lang="en-US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AC-4593-B3B1-EC1619D461F3}"/>
                </c:ext>
              </c:extLst>
            </c:dLbl>
            <c:dLbl>
              <c:idx val="6"/>
              <c:layout>
                <c:manualLayout>
                  <c:x val="-6.4841376422242348E-3"/>
                  <c:y val="-6.6283938097519597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r>
                      <a:rPr lang="en-US" sz="1197" b="1" i="0" u="none" strike="noStrike" baseline="0" dirty="0">
                        <a:effectLst/>
                      </a:rPr>
                      <a:t>12909</a:t>
                    </a:r>
                    <a:r>
                      <a:rPr lang="en-US" sz="1197" b="1" i="0" u="none" strike="noStrike" baseline="0" dirty="0"/>
                      <a:t> 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CAC-4593-B3B1-EC1619D461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7"/>
                <c:pt idx="0">
                  <c:v>Абинский район</c:v>
                </c:pt>
                <c:pt idx="1">
                  <c:v>Анапа</c:v>
                </c:pt>
                <c:pt idx="2">
                  <c:v>Геленджик</c:v>
                </c:pt>
                <c:pt idx="3">
                  <c:v>Крымский район</c:v>
                </c:pt>
                <c:pt idx="4">
                  <c:v>Новороссийск</c:v>
                </c:pt>
                <c:pt idx="5">
                  <c:v>Северский район</c:v>
                </c:pt>
                <c:pt idx="6">
                  <c:v>Темрюкский район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10658</c:v>
                </c:pt>
                <c:pt idx="1">
                  <c:v>21724</c:v>
                </c:pt>
                <c:pt idx="2">
                  <c:v>13046</c:v>
                </c:pt>
                <c:pt idx="3">
                  <c:v>5210</c:v>
                </c:pt>
                <c:pt idx="4">
                  <c:v>33996</c:v>
                </c:pt>
                <c:pt idx="5">
                  <c:v>15992</c:v>
                </c:pt>
                <c:pt idx="6">
                  <c:v>12909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CAC-4593-B3B1-EC1619D461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6CAC-4593-B3B1-EC1619D461F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6CAC-4593-B3B1-EC1619D461F3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6CAC-4593-B3B1-EC1619D461F3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6CAC-4593-B3B1-EC1619D461F3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6CAC-4593-B3B1-EC1619D461F3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6CAC-4593-B3B1-EC1619D461F3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6CAC-4593-B3B1-EC1619D461F3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6CAC-4593-B3B1-EC1619D461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7"/>
                <c:pt idx="0">
                  <c:v>Абинский район</c:v>
                </c:pt>
                <c:pt idx="1">
                  <c:v>Анапа</c:v>
                </c:pt>
                <c:pt idx="2">
                  <c:v>Геленджик</c:v>
                </c:pt>
                <c:pt idx="3">
                  <c:v>Крымский район</c:v>
                </c:pt>
                <c:pt idx="4">
                  <c:v>Новороссийск</c:v>
                </c:pt>
                <c:pt idx="5">
                  <c:v>Северский район</c:v>
                </c:pt>
                <c:pt idx="6">
                  <c:v>Темрюкский район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21-6CAC-4593-B3B1-EC1619D461F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7"/>
        <c:delete val="1"/>
      </c:legendEntry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2128" b="1" i="0" u="none" strike="noStrike" kern="1200" spc="0" normalizeH="0" baseline="0" dirty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программ  дополнительного образования естественно-научной направленности</a:t>
            </a:r>
          </a:p>
        </c:rich>
      </c:tx>
      <c:layout>
        <c:manualLayout>
          <c:xMode val="edge"/>
          <c:yMode val="edge"/>
          <c:x val="0.162661367930682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2128" b="1" i="0" u="none" strike="noStrike" kern="1200" spc="0" normalizeH="0" baseline="0" dirty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937260389024248E-2"/>
          <c:y val="0.33435489758030401"/>
          <c:w val="0.57356270835220136"/>
          <c:h val="0.51048866290934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программ  дополнительного образования, реализуемых в муниципалитетах Черноморской западной территориальной зоны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557-450E-AA34-E5157978330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557-450E-AA34-E5157978330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557-450E-AA34-E51579783301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557-450E-AA34-E51579783301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557-450E-AA34-E51579783301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557-450E-AA34-E51579783301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557-450E-AA34-E51579783301}"/>
              </c:ext>
            </c:extLst>
          </c:dPt>
          <c:dLbls>
            <c:dLbl>
              <c:idx val="0"/>
              <c:layout>
                <c:manualLayout>
                  <c:x val="-5.4482898973844916E-2"/>
                  <c:y val="6.7003080811391377E-2"/>
                </c:manualLayout>
              </c:layout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</a:rPr>
                      <a:t>107</a:t>
                    </a:r>
                    <a:r>
                      <a:rPr lang="en-US" sz="1197" b="0" i="0" u="none" strike="noStrike" baseline="0" dirty="0"/>
                      <a:t> 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57-450E-AA34-E51579783301}"/>
                </c:ext>
              </c:extLst>
            </c:dLbl>
            <c:dLbl>
              <c:idx val="1"/>
              <c:layout>
                <c:manualLayout>
                  <c:x val="-3.6132299771060153E-2"/>
                  <c:y val="-0.10324425450704332"/>
                </c:manualLayout>
              </c:layout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</a:rPr>
                      <a:t>34</a:t>
                    </a:r>
                    <a:r>
                      <a:rPr lang="en-US" sz="1197" b="1" i="0" u="none" strike="noStrike" baseline="0" dirty="0"/>
                      <a:t> 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57-450E-AA34-E5157978330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</a:rPr>
                      <a:t>54</a:t>
                    </a:r>
                    <a:r>
                      <a:rPr lang="en-US" sz="1197" b="1" i="0" u="none" strike="noStrike" baseline="0" dirty="0"/>
                      <a:t> </a:t>
                    </a:r>
                    <a:endParaRPr lang="en-US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57-450E-AA34-E51579783301}"/>
                </c:ext>
              </c:extLst>
            </c:dLbl>
            <c:dLbl>
              <c:idx val="3"/>
              <c:layout>
                <c:manualLayout>
                  <c:x val="-5.4234409394153013E-2"/>
                  <c:y val="-0.21617187782636066"/>
                </c:manualLayout>
              </c:layout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</a:rPr>
                      <a:t>14</a:t>
                    </a:r>
                    <a:r>
                      <a:rPr lang="en-US" sz="1197" b="1" i="0" u="none" strike="noStrike" baseline="0" dirty="0"/>
                      <a:t> 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57-450E-AA34-E51579783301}"/>
                </c:ext>
              </c:extLst>
            </c:dLbl>
            <c:dLbl>
              <c:idx val="4"/>
              <c:layout>
                <c:manualLayout>
                  <c:x val="0.11074597195274066"/>
                  <c:y val="-0.17718301151552207"/>
                </c:manualLayout>
              </c:layout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136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57-450E-AA34-E51579783301}"/>
                </c:ext>
              </c:extLst>
            </c:dLbl>
            <c:dLbl>
              <c:idx val="5"/>
              <c:layout>
                <c:manualLayout>
                  <c:x val="6.7431967071122784E-2"/>
                  <c:y val="-0.1100223261218492"/>
                </c:manualLayout>
              </c:layout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70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57-450E-AA34-E51579783301}"/>
                </c:ext>
              </c:extLst>
            </c:dLbl>
            <c:dLbl>
              <c:idx val="6"/>
              <c:layout>
                <c:manualLayout>
                  <c:x val="4.4199972657239746E-2"/>
                  <c:y val="-1.18092397119131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dk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/>
                      <a:t>35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600716433755927E-2"/>
                      <c:h val="5.35196506049687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5557-450E-AA34-E51579783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Абинский район</c:v>
                </c:pt>
                <c:pt idx="1">
                  <c:v>Анапа</c:v>
                </c:pt>
                <c:pt idx="2">
                  <c:v>Геленджик</c:v>
                </c:pt>
                <c:pt idx="3">
                  <c:v>Крымский район</c:v>
                </c:pt>
                <c:pt idx="4">
                  <c:v>Новороссийск</c:v>
                </c:pt>
                <c:pt idx="5">
                  <c:v>Северский район</c:v>
                </c:pt>
                <c:pt idx="6">
                  <c:v>Темрюкский район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107</c:v>
                </c:pt>
                <c:pt idx="1">
                  <c:v>34</c:v>
                </c:pt>
                <c:pt idx="2">
                  <c:v>54</c:v>
                </c:pt>
                <c:pt idx="3">
                  <c:v>14</c:v>
                </c:pt>
                <c:pt idx="4">
                  <c:v>136</c:v>
                </c:pt>
                <c:pt idx="5">
                  <c:v>70</c:v>
                </c:pt>
                <c:pt idx="6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557-450E-AA34-E5157978330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943872082195721"/>
          <c:y val="0.32491868140842617"/>
          <c:w val="0.32368407337146626"/>
          <c:h val="0.53362252212170647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включенные в систему  персонифицированного финансирования</a:t>
            </a:r>
          </a:p>
        </c:rich>
      </c:tx>
      <c:layout>
        <c:manualLayout>
          <c:xMode val="edge"/>
          <c:yMode val="edge"/>
          <c:x val="0.14350955139506658"/>
          <c:y val="4.78649409659446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735434757755969E-2"/>
          <c:y val="0.27976604316144765"/>
          <c:w val="0.64955433166183829"/>
          <c:h val="0.703699809180947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Программы включенные в песофиницированного финансирования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48E-410F-A043-BF6531CA447B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48E-410F-A043-BF6531CA447B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48E-410F-A043-BF6531CA447B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48E-410F-A043-BF6531CA447B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48E-410F-A043-BF6531CA447B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48E-410F-A043-BF6531CA447B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48E-410F-A043-BF6531CA447B}"/>
              </c:ext>
            </c:extLst>
          </c:dPt>
          <c:dLbls>
            <c:dLbl>
              <c:idx val="0"/>
              <c:layout>
                <c:manualLayout>
                  <c:x val="-3.8142220736384784E-2"/>
                  <c:y val="-1.7408516718244406E-3"/>
                </c:manualLayout>
              </c:layout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90/4991</a:t>
                    </a:r>
                    <a:r>
                      <a:rPr lang="en-US" sz="1197" b="1" i="0" u="none" strike="noStrike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8E-410F-A043-BF6531CA447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83/4082</a:t>
                    </a:r>
                    <a:r>
                      <a:rPr lang="en-US" sz="1197" b="1" i="0" u="none" strike="noStrike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8E-410F-A043-BF6531CA447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87/7897</a:t>
                    </a:r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8E-410F-A043-BF6531CA447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36/853</a:t>
                    </a:r>
                    <a:r>
                      <a:rPr lang="en-US" sz="1197" b="1" i="0" u="none" strike="noStrike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8E-410F-A043-BF6531CA447B}"/>
                </c:ext>
              </c:extLst>
            </c:dLbl>
            <c:dLbl>
              <c:idx val="4"/>
              <c:layout>
                <c:manualLayout>
                  <c:x val="0.10975470779687668"/>
                  <c:y val="-0.1298078354531472"/>
                </c:manualLayout>
              </c:layout>
              <c:tx>
                <c:rich>
                  <a:bodyPr/>
                  <a:lstStyle/>
                  <a:p>
                    <a:r>
                      <a:rPr lang="en-US" sz="1197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102/3959</a:t>
                    </a:r>
                    <a:endParaRPr lang="en-US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48E-410F-A043-BF6531CA447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46/915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48E-410F-A043-BF6531CA447B}"/>
                </c:ext>
              </c:extLst>
            </c:dLbl>
            <c:dLbl>
              <c:idx val="6"/>
              <c:layout>
                <c:manualLayout>
                  <c:x val="3.4717994949834609E-2"/>
                  <c:y val="-8.6119204808810326E-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53/4799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48E-410F-A043-BF6531CA44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Абинский район</c:v>
                </c:pt>
                <c:pt idx="1">
                  <c:v>Анапа</c:v>
                </c:pt>
                <c:pt idx="2">
                  <c:v>Геленджик</c:v>
                </c:pt>
                <c:pt idx="3">
                  <c:v>Крымский район</c:v>
                </c:pt>
                <c:pt idx="4">
                  <c:v>Новороссийск</c:v>
                </c:pt>
                <c:pt idx="5">
                  <c:v>Северский район</c:v>
                </c:pt>
                <c:pt idx="6">
                  <c:v>Темрюкский район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90</c:v>
                </c:pt>
                <c:pt idx="1">
                  <c:v>83</c:v>
                </c:pt>
                <c:pt idx="2">
                  <c:v>93</c:v>
                </c:pt>
                <c:pt idx="3">
                  <c:v>36</c:v>
                </c:pt>
                <c:pt idx="4">
                  <c:v>102</c:v>
                </c:pt>
                <c:pt idx="5">
                  <c:v>46</c:v>
                </c:pt>
                <c:pt idx="6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48E-410F-A043-BF6531CA447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Разноуровневые программы</a:t>
            </a:r>
          </a:p>
        </c:rich>
      </c:tx>
      <c:layout>
        <c:manualLayout>
          <c:xMode val="edge"/>
          <c:yMode val="edge"/>
          <c:x val="0.21132152935110671"/>
          <c:y val="2.085216732829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999234146210029E-3"/>
          <c:y val="0.13632007121235493"/>
          <c:w val="0.65719487824845646"/>
          <c:h val="0.801123256729906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Разноуровневые программы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D34-45A4-B8D1-330C64725566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D34-45A4-B8D1-330C64725566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D34-45A4-B8D1-330C64725566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D34-45A4-B8D1-330C64725566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D34-45A4-B8D1-330C64725566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D34-45A4-B8D1-330C64725566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D34-45A4-B8D1-330C647255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34-45A4-B8D1-330C6472556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25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34-45A4-B8D1-330C64725566}"/>
                </c:ext>
              </c:extLst>
            </c:dLbl>
            <c:dLbl>
              <c:idx val="2"/>
              <c:layout>
                <c:manualLayout>
                  <c:x val="-3.7181356643541871E-2"/>
                  <c:y val="-3.4795501107454677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34-45A4-B8D1-330C64725566}"/>
                </c:ext>
              </c:extLst>
            </c:dLbl>
            <c:dLbl>
              <c:idx val="3"/>
              <c:layout>
                <c:manualLayout>
                  <c:x val="-4.1628286446671318E-2"/>
                  <c:y val="-1.34121057390756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dk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087766752994573E-2"/>
                      <c:h val="5.78553419562227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D34-45A4-B8D1-330C6472556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53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34-45A4-B8D1-330C64725566}"/>
                </c:ext>
              </c:extLst>
            </c:dLbl>
            <c:dLbl>
              <c:idx val="5"/>
              <c:layout>
                <c:manualLayout>
                  <c:x val="2.8066463504577987E-2"/>
                  <c:y val="-0.12148765615183781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7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387230655341593E-2"/>
                      <c:h val="8.07956044289518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5D34-45A4-B8D1-330C6472556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35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D34-45A4-B8D1-330C64725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Абинский район</c:v>
                </c:pt>
                <c:pt idx="1">
                  <c:v>г-к Анапа</c:v>
                </c:pt>
                <c:pt idx="2">
                  <c:v>г-к Геленджик</c:v>
                </c:pt>
                <c:pt idx="3">
                  <c:v>Крымский район</c:v>
                </c:pt>
                <c:pt idx="4">
                  <c:v>г Новороссийск</c:v>
                </c:pt>
                <c:pt idx="5">
                  <c:v>Северский район</c:v>
                </c:pt>
                <c:pt idx="6">
                  <c:v>Темрюкский район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</c:v>
                </c:pt>
                <c:pt idx="1">
                  <c:v>25</c:v>
                </c:pt>
                <c:pt idx="2">
                  <c:v>1</c:v>
                </c:pt>
                <c:pt idx="3">
                  <c:v>3</c:v>
                </c:pt>
                <c:pt idx="4">
                  <c:v>53</c:v>
                </c:pt>
                <c:pt idx="5">
                  <c:v>7</c:v>
                </c:pt>
                <c:pt idx="6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D34-45A4-B8D1-330C6472556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программы</a:t>
            </a:r>
          </a:p>
        </c:rich>
      </c:tx>
      <c:layout>
        <c:manualLayout>
          <c:xMode val="edge"/>
          <c:yMode val="edge"/>
          <c:x val="0.2075672334088903"/>
          <c:y val="3.29689931996352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007185906051001E-2"/>
          <c:y val="0.19773422541223296"/>
          <c:w val="0.59859233350867636"/>
          <c:h val="0.693925361017892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Сетевые программы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D4C-48B9-933B-DE472CF5BA78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D4C-48B9-933B-DE472CF5BA78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D4C-48B9-933B-DE472CF5BA78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D4C-48B9-933B-DE472CF5BA78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D4C-48B9-933B-DE472CF5BA78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D4C-48B9-933B-DE472CF5BA78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D4C-48B9-933B-DE472CF5BA78}"/>
              </c:ext>
            </c:extLst>
          </c:dPt>
          <c:dLbls>
            <c:dLbl>
              <c:idx val="0"/>
              <c:layout>
                <c:manualLayout>
                  <c:x val="-1.7296459448706187E-2"/>
                  <c:y val="3.06910174884005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dk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528968048767735E-2"/>
                      <c:h val="0.111199704206198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4C-48B9-933B-DE472CF5BA78}"/>
                </c:ext>
              </c:extLst>
            </c:dLbl>
            <c:dLbl>
              <c:idx val="1"/>
              <c:layout>
                <c:manualLayout>
                  <c:x val="1.4861053330965917E-2"/>
                  <c:y val="-2.50278790108411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4C-48B9-933B-DE472CF5BA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4C-48B9-933B-DE472CF5BA78}"/>
                </c:ext>
              </c:extLst>
            </c:dLbl>
            <c:dLbl>
              <c:idx val="3"/>
              <c:layout>
                <c:manualLayout>
                  <c:x val="-2.637366625064962E-3"/>
                  <c:y val="-5.802468632172471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4C-48B9-933B-DE472CF5BA7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D4C-48B9-933B-DE472CF5BA78}"/>
                </c:ext>
              </c:extLst>
            </c:dLbl>
            <c:dLbl>
              <c:idx val="5"/>
              <c:layout>
                <c:manualLayout>
                  <c:x val="4.4568687956544145E-2"/>
                  <c:y val="-5.20869298524406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D4C-48B9-933B-DE472CF5BA78}"/>
                </c:ext>
              </c:extLst>
            </c:dLbl>
            <c:dLbl>
              <c:idx val="6"/>
              <c:layout>
                <c:manualLayout>
                  <c:x val="1.8964199638069491E-2"/>
                  <c:y val="5.673336985017073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D4C-48B9-933B-DE472CF5BA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Абинский район</c:v>
                </c:pt>
                <c:pt idx="1">
                  <c:v>г-к Анапа</c:v>
                </c:pt>
                <c:pt idx="2">
                  <c:v>г-к Геленджик</c:v>
                </c:pt>
                <c:pt idx="3">
                  <c:v>Крымский район</c:v>
                </c:pt>
                <c:pt idx="4">
                  <c:v>г Новороссийск</c:v>
                </c:pt>
                <c:pt idx="5">
                  <c:v>Северский район</c:v>
                </c:pt>
                <c:pt idx="6">
                  <c:v>Темрюкский район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16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D4C-48B9-933B-DE472CF5BA7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551710326310532"/>
          <c:y val="8.6914647393094624E-2"/>
          <c:w val="0.29383697035247486"/>
          <c:h val="0.79356848742783626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1500" dirty="0">
                <a:solidFill>
                  <a:schemeClr val="tx1"/>
                </a:solidFill>
              </a:rPr>
              <a:t>Программы технической направленности</a:t>
            </a:r>
          </a:p>
        </c:rich>
      </c:tx>
      <c:layout>
        <c:manualLayout>
          <c:xMode val="edge"/>
          <c:yMode val="edge"/>
          <c:x val="0.12915376643064924"/>
          <c:y val="2.04707080823298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281361381534594E-2"/>
          <c:y val="0.25955973565761764"/>
          <c:w val="0.65973579459818354"/>
          <c:h val="0.699031169458643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Программы технической направленности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691-47E4-9AF5-1D824FAA8F25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691-47E4-9AF5-1D824FAA8F25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691-47E4-9AF5-1D824FAA8F25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691-47E4-9AF5-1D824FAA8F25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691-47E4-9AF5-1D824FAA8F25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691-47E4-9AF5-1D824FAA8F25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691-47E4-9AF5-1D824FAA8F25}"/>
              </c:ext>
            </c:extLst>
          </c:dPt>
          <c:dLbls>
            <c:dLbl>
              <c:idx val="0"/>
              <c:layout>
                <c:manualLayout>
                  <c:x val="-4.1450072122581172E-2"/>
                  <c:y val="-3.105772587485321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dk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128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08489253325004"/>
                      <c:h val="9.26728975668615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691-47E4-9AF5-1D824FAA8F25}"/>
                </c:ext>
              </c:extLst>
            </c:dLbl>
            <c:dLbl>
              <c:idx val="1"/>
              <c:layout>
                <c:manualLayout>
                  <c:x val="-6.0981489185500837E-2"/>
                  <c:y val="-0.136933697490952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91-47E4-9AF5-1D824FAA8F2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68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91-47E4-9AF5-1D824FAA8F2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32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691-47E4-9AF5-1D824FAA8F2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150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691-47E4-9AF5-1D824FAA8F25}"/>
                </c:ext>
              </c:extLst>
            </c:dLbl>
            <c:dLbl>
              <c:idx val="5"/>
              <c:layout>
                <c:manualLayout>
                  <c:x val="4.2604379022200101E-2"/>
                  <c:y val="5.398705149167014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691-47E4-9AF5-1D824FAA8F25}"/>
                </c:ext>
              </c:extLst>
            </c:dLbl>
            <c:dLbl>
              <c:idx val="6"/>
              <c:layout>
                <c:manualLayout>
                  <c:x val="2.1633966344523456E-2"/>
                  <c:y val="2.549197746225948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691-47E4-9AF5-1D824FAA8F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Абинский район</c:v>
                </c:pt>
                <c:pt idx="1">
                  <c:v>г-к Анапа</c:v>
                </c:pt>
                <c:pt idx="2">
                  <c:v>г-к Геленджик</c:v>
                </c:pt>
                <c:pt idx="3">
                  <c:v>Крымский район</c:v>
                </c:pt>
                <c:pt idx="4">
                  <c:v>г Новороссийск</c:v>
                </c:pt>
                <c:pt idx="5">
                  <c:v>Северский район</c:v>
                </c:pt>
                <c:pt idx="6">
                  <c:v>Темрюкский район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128</c:v>
                </c:pt>
                <c:pt idx="1">
                  <c:v>41</c:v>
                </c:pt>
                <c:pt idx="2">
                  <c:v>58</c:v>
                </c:pt>
                <c:pt idx="3">
                  <c:v>11</c:v>
                </c:pt>
                <c:pt idx="4">
                  <c:v>150</c:v>
                </c:pt>
                <c:pt idx="5">
                  <c:v>72</c:v>
                </c:pt>
                <c:pt idx="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691-47E4-9AF5-1D824FAA8F2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13202112327552"/>
          <c:y val="0.26939136595380858"/>
          <c:w val="0.31933626695286921"/>
          <c:h val="0.6305687594933892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</a:t>
            </a:r>
          </a:p>
        </c:rich>
      </c:tx>
      <c:layout>
        <c:manualLayout>
          <c:xMode val="edge"/>
          <c:yMode val="edge"/>
          <c:x val="0.2870030751560409"/>
          <c:y val="2.1900723603325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540440499711065"/>
          <c:w val="0.68510118989510704"/>
          <c:h val="0.767480551074416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Кадровый состав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E8-4BB9-BE3A-5718B8E437C7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9E8-4BB9-BE3A-5718B8E437C7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9E8-4BB9-BE3A-5718B8E437C7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9E8-4BB9-BE3A-5718B8E437C7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9E8-4BB9-BE3A-5718B8E437C7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9E8-4BB9-BE3A-5718B8E437C7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9E8-4BB9-BE3A-5718B8E437C7}"/>
              </c:ext>
            </c:extLst>
          </c:dPt>
          <c:dLbls>
            <c:dLbl>
              <c:idx val="0"/>
              <c:layout>
                <c:manualLayout>
                  <c:x val="3.3856133276665645E-2"/>
                  <c:y val="-6.782779786105662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E8-4BB9-BE3A-5718B8E437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507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E8-4BB9-BE3A-5718B8E437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315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E8-4BB9-BE3A-5718B8E437C7}"/>
                </c:ext>
              </c:extLst>
            </c:dLbl>
            <c:dLbl>
              <c:idx val="3"/>
              <c:layout>
                <c:manualLayout>
                  <c:x val="-6.0192096269419598E-2"/>
                  <c:y val="-0.18135337285741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E8-4BB9-BE3A-5718B8E437C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1078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9E8-4BB9-BE3A-5718B8E437C7}"/>
                </c:ext>
              </c:extLst>
            </c:dLbl>
            <c:dLbl>
              <c:idx val="5"/>
              <c:layout>
                <c:manualLayout>
                  <c:x val="4.7266693829666917E-2"/>
                  <c:y val="4.117254145595839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705206942874591E-2"/>
                      <c:h val="7.75507840484236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59E8-4BB9-BE3A-5718B8E437C7}"/>
                </c:ext>
              </c:extLst>
            </c:dLbl>
            <c:dLbl>
              <c:idx val="6"/>
              <c:layout>
                <c:manualLayout>
                  <c:x val="8.9690587669168445E-3"/>
                  <c:y val="-7.936030375459795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340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9E8-4BB9-BE3A-5718B8E437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Абинский район</c:v>
                </c:pt>
                <c:pt idx="1">
                  <c:v>г-к Анапа</c:v>
                </c:pt>
                <c:pt idx="2">
                  <c:v>г-к Геленджик</c:v>
                </c:pt>
                <c:pt idx="3">
                  <c:v>Крымский район</c:v>
                </c:pt>
                <c:pt idx="4">
                  <c:v>Новороссийск</c:v>
                </c:pt>
                <c:pt idx="5">
                  <c:v>Северский район</c:v>
                </c:pt>
                <c:pt idx="6">
                  <c:v>Темрюкский район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332</c:v>
                </c:pt>
                <c:pt idx="1">
                  <c:v>507</c:v>
                </c:pt>
                <c:pt idx="2">
                  <c:v>125</c:v>
                </c:pt>
                <c:pt idx="3">
                  <c:v>62</c:v>
                </c:pt>
                <c:pt idx="4">
                  <c:v>1078</c:v>
                </c:pt>
                <c:pt idx="5">
                  <c:v>303</c:v>
                </c:pt>
                <c:pt idx="6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E8-4BB9-BE3A-5718B8E437C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0463454537498293"/>
          <c:y val="0.16743026627626104"/>
          <c:w val="0.295365459261894"/>
          <c:h val="0.82380871734926142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0.0419</cdr:x>
      <cdr:y>0.87025</cdr:y>
    </cdr:from>
    <cdr:to>
      <cdr:x>0.31318</cdr:x>
      <cdr:y>0.97005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7F16738-C423-903E-A67C-09180453F733}"/>
            </a:ext>
          </a:extLst>
        </cdr:cNvPr>
        <cdr:cNvSpPr txBox="1"/>
      </cdr:nvSpPr>
      <cdr:spPr>
        <a:xfrm xmlns:a="http://schemas.openxmlformats.org/drawingml/2006/main">
          <a:off x="182906" y="2570163"/>
          <a:ext cx="1184180" cy="294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Всего:113535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0.04112</cdr:x>
      <cdr:y>0.8536</cdr:y>
    </cdr:from>
    <cdr:to>
      <cdr:x>0.28289</cdr:x>
      <cdr:y>0.96697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773BC9E-01DB-40AF-9131-581EE7CC7E3B}"/>
            </a:ext>
          </a:extLst>
        </cdr:cNvPr>
        <cdr:cNvSpPr txBox="1"/>
      </cdr:nvSpPr>
      <cdr:spPr>
        <a:xfrm xmlns:a="http://schemas.openxmlformats.org/drawingml/2006/main">
          <a:off x="184691" y="2383068"/>
          <a:ext cx="1085796" cy="316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0.82371</cdr:y>
    </cdr:from>
    <cdr:to>
      <cdr:x>0.27147</cdr:x>
      <cdr:y>0.94686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289A290-3B30-4B85-BC78-D79CC5E4B461}"/>
            </a:ext>
          </a:extLst>
        </cdr:cNvPr>
        <cdr:cNvSpPr txBox="1"/>
      </cdr:nvSpPr>
      <cdr:spPr>
        <a:xfrm xmlns:a="http://schemas.openxmlformats.org/drawingml/2006/main">
          <a:off x="0" y="2299643"/>
          <a:ext cx="1219200" cy="343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/>
        </a:p>
        <a:p xmlns:a="http://schemas.openxmlformats.org/drawingml/2006/main">
          <a:r>
            <a:rPr lang="ru-RU" sz="1100" dirty="0"/>
            <a:t>Всего:</a:t>
          </a:r>
        </a:p>
      </cdr:txBody>
    </cdr:sp>
  </cdr:relSizeAnchor>
  <cdr:relSizeAnchor xmlns:cdr="http://schemas.openxmlformats.org/drawingml/2006/chartDrawing">
    <cdr:from>
      <cdr:x>0.02239</cdr:x>
      <cdr:y>0.84786</cdr:y>
    </cdr:from>
    <cdr:to>
      <cdr:x>0.31761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30003823-9997-4706-AF48-E945D313CA51}"/>
            </a:ext>
          </a:extLst>
        </cdr:cNvPr>
        <cdr:cNvSpPr txBox="1"/>
      </cdr:nvSpPr>
      <cdr:spPr>
        <a:xfrm xmlns:a="http://schemas.openxmlformats.org/drawingml/2006/main">
          <a:off x="100543" y="2367046"/>
          <a:ext cx="1325908" cy="424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Всего:450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0.08461</cdr:x>
      <cdr:y>0.85005</cdr:y>
    </cdr:from>
    <cdr:to>
      <cdr:x>0.29044</cdr:x>
      <cdr:y>0.96097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AE254DB-ADB3-40E4-3540-42B89EFC1518}"/>
            </a:ext>
          </a:extLst>
        </cdr:cNvPr>
        <cdr:cNvSpPr txBox="1"/>
      </cdr:nvSpPr>
      <cdr:spPr>
        <a:xfrm xmlns:a="http://schemas.openxmlformats.org/drawingml/2006/main">
          <a:off x="370541" y="2588600"/>
          <a:ext cx="901417" cy="3377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Всего: 128</a:t>
          </a:r>
        </a:p>
      </cdr:txBody>
    </cdr:sp>
  </cdr:relSizeAnchor>
  <cdr:relSizeAnchor xmlns:cdr="http://schemas.openxmlformats.org/drawingml/2006/chartDrawing">
    <cdr:from>
      <cdr:x>0.34724</cdr:x>
      <cdr:y>0.55866</cdr:y>
    </cdr:from>
    <cdr:to>
      <cdr:x>0.41281</cdr:x>
      <cdr:y>0.58888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33766FC-F6C8-4B70-8B18-28D82D453303}"/>
            </a:ext>
          </a:extLst>
        </cdr:cNvPr>
        <cdr:cNvSpPr txBox="1"/>
      </cdr:nvSpPr>
      <cdr:spPr>
        <a:xfrm xmlns:a="http://schemas.openxmlformats.org/drawingml/2006/main">
          <a:off x="1520726" y="1546410"/>
          <a:ext cx="287144" cy="83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0.57704</cdr:x>
      <cdr:y>0.23437</cdr:y>
    </cdr:from>
    <cdr:to>
      <cdr:x>0.60187</cdr:x>
      <cdr:y>0.27566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3178D7C-5D23-4423-A31E-A44653045B36}"/>
            </a:ext>
          </a:extLst>
        </cdr:cNvPr>
        <cdr:cNvSpPr txBox="1"/>
      </cdr:nvSpPr>
      <cdr:spPr>
        <a:xfrm xmlns:a="http://schemas.openxmlformats.org/drawingml/2006/main">
          <a:off x="2527124" y="648737"/>
          <a:ext cx="108724" cy="114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0.34533</cdr:x>
      <cdr:y>0.23537</cdr:y>
    </cdr:from>
    <cdr:to>
      <cdr:x>0.55413</cdr:x>
      <cdr:y>0.56571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15FAA80E-A4DD-4CB1-A965-911487816225}"/>
            </a:ext>
          </a:extLst>
        </cdr:cNvPr>
        <cdr:cNvSpPr txBox="1"/>
      </cdr:nvSpPr>
      <cdr:spPr>
        <a:xfrm xmlns:a="http://schemas.openxmlformats.org/drawingml/2006/main">
          <a:off x="1512363" y="6515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0.31986</cdr:x>
      <cdr:y>0.10944</cdr:y>
    </cdr:from>
    <cdr:to>
      <cdr:x>0.38514</cdr:x>
      <cdr:y>0.22585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93A1FCB1-241A-48D5-AF97-F49FDF2C6348}"/>
            </a:ext>
          </a:extLst>
        </cdr:cNvPr>
        <cdr:cNvSpPr txBox="1"/>
      </cdr:nvSpPr>
      <cdr:spPr>
        <a:xfrm xmlns:a="http://schemas.openxmlformats.org/drawingml/2006/main">
          <a:off x="1400818" y="302942"/>
          <a:ext cx="285864" cy="3222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0.04394</cdr:x>
      <cdr:y>0.90411</cdr:y>
    </cdr:from>
    <cdr:to>
      <cdr:x>0.22648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A4C8DC8-B586-7CE6-0C2D-12E58854BA9B}"/>
            </a:ext>
          </a:extLst>
        </cdr:cNvPr>
        <cdr:cNvSpPr txBox="1"/>
      </cdr:nvSpPr>
      <cdr:spPr>
        <a:xfrm xmlns:a="http://schemas.openxmlformats.org/drawingml/2006/main">
          <a:off x="220132" y="2437453"/>
          <a:ext cx="914400" cy="2585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0.10682</cdr:x>
      <cdr:y>0.86266</cdr:y>
    </cdr:from>
    <cdr:to>
      <cdr:x>0.23865</cdr:x>
      <cdr:y>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B17788D-3E82-4F80-6754-4F181ABC7105}"/>
            </a:ext>
          </a:extLst>
        </cdr:cNvPr>
        <cdr:cNvSpPr txBox="1"/>
      </cdr:nvSpPr>
      <cdr:spPr>
        <a:xfrm xmlns:a="http://schemas.openxmlformats.org/drawingml/2006/main">
          <a:off x="535092" y="2325693"/>
          <a:ext cx="660400" cy="3702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0.04394</cdr:x>
      <cdr:y>0.66083</cdr:y>
    </cdr:from>
    <cdr:to>
      <cdr:x>0.22648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B35A0039-CFAC-7735-02A7-64C6059E092E}"/>
            </a:ext>
          </a:extLst>
        </cdr:cNvPr>
        <cdr:cNvSpPr txBox="1"/>
      </cdr:nvSpPr>
      <cdr:spPr>
        <a:xfrm xmlns:a="http://schemas.openxmlformats.org/drawingml/2006/main">
          <a:off x="220132" y="178155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  <a:p xmlns:a="http://schemas.openxmlformats.org/drawingml/2006/main">
          <a:endParaRPr lang="ru-RU" dirty="0"/>
        </a:p>
        <a:p xmlns:a="http://schemas.openxmlformats.org/drawingml/2006/main">
          <a:endParaRPr lang="ru-RU" sz="1100" dirty="0"/>
        </a:p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Всего: 28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0.09565</cdr:x>
      <cdr:y>0.72896</cdr:y>
    </cdr:from>
    <cdr:to>
      <cdr:x>0.26591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FD572FF-BDE4-28F4-DBA2-5C367CFDA448}"/>
            </a:ext>
          </a:extLst>
        </cdr:cNvPr>
        <cdr:cNvSpPr txBox="1"/>
      </cdr:nvSpPr>
      <cdr:spPr>
        <a:xfrm xmlns:a="http://schemas.openxmlformats.org/drawingml/2006/main">
          <a:off x="513749" y="308350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0.03181</cdr:x>
      <cdr:y>0.72896</cdr:y>
    </cdr:from>
    <cdr:to>
      <cdr:x>0.20206</cdr:x>
      <cdr:y>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AC02597-AAA7-E156-AC94-DDA0B59A6EFC}"/>
            </a:ext>
          </a:extLst>
        </cdr:cNvPr>
        <cdr:cNvSpPr txBox="1"/>
      </cdr:nvSpPr>
      <cdr:spPr>
        <a:xfrm xmlns:a="http://schemas.openxmlformats.org/drawingml/2006/main">
          <a:off x="147268" y="2058888"/>
          <a:ext cx="788193" cy="7655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  <a:p xmlns:a="http://schemas.openxmlformats.org/drawingml/2006/main">
          <a:endParaRPr lang="ru-RU" dirty="0"/>
        </a:p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Всего: 501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0.0464</cdr:x>
      <cdr:y>0.83198</cdr:y>
    </cdr:from>
    <cdr:to>
      <cdr:x>0.24122</cdr:x>
      <cdr:y>0.97919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1A1FFB1-1CC9-C643-AAAF-6F5FB2AD2A04}"/>
            </a:ext>
          </a:extLst>
        </cdr:cNvPr>
        <cdr:cNvSpPr txBox="1"/>
      </cdr:nvSpPr>
      <cdr:spPr>
        <a:xfrm xmlns:a="http://schemas.openxmlformats.org/drawingml/2006/main">
          <a:off x="217778" y="2399337"/>
          <a:ext cx="914377" cy="4245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Всего: 1030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DAE5E-A148-4681-88E6-6D5597C37EB7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56EDB-9F7C-4780-9779-44B20FD8E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8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131"/>
          <a:stretch/>
        </p:blipFill>
        <p:spPr>
          <a:xfrm>
            <a:off x="3243" y="1982"/>
            <a:ext cx="12185514" cy="68560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2050039" y="472213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34121-011F-4965-9FED-E1F51DFCCDC7}"/>
              </a:ext>
            </a:extLst>
          </p:cNvPr>
          <p:cNvSpPr txBox="1"/>
          <p:nvPr/>
        </p:nvSpPr>
        <p:spPr>
          <a:xfrm>
            <a:off x="1719242" y="1772711"/>
            <a:ext cx="85401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отчёт о деятельности за 2022 год</a:t>
            </a:r>
          </a:p>
          <a:p>
            <a:pPr lvl="0" algn="ctr"/>
            <a:r>
              <a:rPr lang="ru-RU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Зонального опорного центра  </a:t>
            </a:r>
          </a:p>
          <a:p>
            <a:pPr lvl="0" algn="ctr"/>
            <a:r>
              <a:rPr lang="ru-RU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Черноморской западной зоны</a:t>
            </a:r>
          </a:p>
          <a:p>
            <a:pPr lvl="0" algn="ctr"/>
            <a:r>
              <a:rPr lang="ru-RU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Целевой модели развития региональной системы дополнительного образования детей Краснодарского края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695CA43-5139-449A-A079-E8CBEDEE6F59}"/>
              </a:ext>
            </a:extLst>
          </p:cNvPr>
          <p:cNvSpPr txBox="1">
            <a:spLocks/>
          </p:cNvSpPr>
          <p:nvPr/>
        </p:nvSpPr>
        <p:spPr>
          <a:xfrm>
            <a:off x="5732385" y="185100"/>
            <a:ext cx="6169792" cy="506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Черноморская западная  территориальная зона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8D2140-E833-4369-869B-44CF2EE19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45" y="226853"/>
            <a:ext cx="929206" cy="929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D:\РМЦ\лого МОН.png">
            <a:extLst>
              <a:ext uri="{FF2B5EF4-FFF2-40B4-BE49-F238E27FC236}">
                <a16:creationId xmlns:a16="http://schemas.microsoft.com/office/drawing/2014/main" id="{91BD3A12-1681-45B7-9E29-FCFE2203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09" y="226853"/>
            <a:ext cx="928292" cy="929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DF9F18-7CB3-443C-96B1-08A8D4C12B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3" y="253257"/>
            <a:ext cx="1059342" cy="876399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C6D8153-0391-4646-ABFF-E0DF2BFBE4BA}"/>
              </a:ext>
            </a:extLst>
          </p:cNvPr>
          <p:cNvSpPr txBox="1">
            <a:spLocks/>
          </p:cNvSpPr>
          <p:nvPr/>
        </p:nvSpPr>
        <p:spPr>
          <a:xfrm>
            <a:off x="7588340" y="5572986"/>
            <a:ext cx="1459407" cy="808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700" dirty="0">
                <a:solidFill>
                  <a:srgbClr val="115E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20.12.2022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8467" r="2554" b="9312"/>
          <a:stretch/>
        </p:blipFill>
        <p:spPr>
          <a:xfrm>
            <a:off x="3479495" y="276055"/>
            <a:ext cx="956206" cy="830803"/>
          </a:xfrm>
          <a:prstGeom prst="hexagon">
            <a:avLst>
              <a:gd name="adj" fmla="val 29464"/>
              <a:gd name="vf" fmla="val 11547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17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57" y="-6095"/>
            <a:ext cx="12192000" cy="6864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2AA9-78D5-434B-8AFE-5D2DC0CEC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654" y="1604191"/>
            <a:ext cx="1824057" cy="11598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515156-CA0F-4155-8F19-5DE8107E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540" y="3446078"/>
            <a:ext cx="1810009" cy="12083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D55CF0-D767-45CA-AAD8-0E6B8904A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20" y="2303174"/>
            <a:ext cx="1863474" cy="12423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B45708-8082-4203-9BAB-27F88B7E3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6" y="3770866"/>
            <a:ext cx="1893611" cy="126901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D0DA87-D49C-451D-845E-D9D427328852}"/>
              </a:ext>
            </a:extLst>
          </p:cNvPr>
          <p:cNvSpPr/>
          <p:nvPr/>
        </p:nvSpPr>
        <p:spPr>
          <a:xfrm>
            <a:off x="8525622" y="921222"/>
            <a:ext cx="3552414" cy="30931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Победители-</a:t>
            </a:r>
          </a:p>
          <a:p>
            <a:pPr lvl="0" algn="ctr"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Толмачева Л.Н. 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Абинский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</a:t>
            </a:r>
          </a:p>
          <a:p>
            <a:pPr lvl="0" algn="ctr"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Тищенко П.И., Северский район</a:t>
            </a:r>
          </a:p>
          <a:p>
            <a:pPr lvl="0" algn="ctr"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 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степени-</a:t>
            </a:r>
          </a:p>
          <a:p>
            <a:pPr lvl="0" algn="ctr">
              <a:defRPr/>
            </a:pP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Ровкина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О.П., 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Мацагора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Е.М., </a:t>
            </a:r>
          </a:p>
          <a:p>
            <a:pPr lvl="0" algn="ctr"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Северский район</a:t>
            </a:r>
          </a:p>
          <a:p>
            <a:pPr lvl="0" algn="ctr"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 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степени-</a:t>
            </a:r>
          </a:p>
          <a:p>
            <a:pPr lvl="0" algn="ctr"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Ходырева Т.Н., Нестеренко В.В., </a:t>
            </a:r>
          </a:p>
          <a:p>
            <a:pPr lvl="0" algn="ctr"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Возняк Е.В., Полякова Н.В., г.-к. Геленджик</a:t>
            </a:r>
          </a:p>
          <a:p>
            <a:pPr lvl="0" algn="ctr"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Кочеткова Е.А., Северский район</a:t>
            </a:r>
          </a:p>
          <a:p>
            <a:pPr lvl="0" algn="ctr"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Лауреаты- </a:t>
            </a:r>
          </a:p>
          <a:p>
            <a:pPr lvl="0" algn="ctr"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Старцев Д.А., г. Новороссийск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780CB-4F09-4D2C-9E33-19C9CBB53E33}"/>
              </a:ext>
            </a:extLst>
          </p:cNvPr>
          <p:cNvSpPr txBox="1"/>
          <p:nvPr/>
        </p:nvSpPr>
        <p:spPr>
          <a:xfrm>
            <a:off x="2420762" y="1580673"/>
            <a:ext cx="3827675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Победители-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Ходырева Т.Н.-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МБУ ДО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ЦРДиЮ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г-к Геленджик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Лауреаты-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Комерзан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О.А.- 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МБУ ДО ДЮСШ «Каисса»;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Мартьянова С.В.- </a:t>
            </a:r>
            <a:b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МБУ ДО ЦРДЮ, Северский район.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F75E32F-BE36-4D1A-9AFD-1504C92461E0}"/>
              </a:ext>
            </a:extLst>
          </p:cNvPr>
          <p:cNvSpPr/>
          <p:nvPr/>
        </p:nvSpPr>
        <p:spPr>
          <a:xfrm>
            <a:off x="1990605" y="3654602"/>
            <a:ext cx="4552276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Победители-</a:t>
            </a:r>
          </a:p>
          <a:p>
            <a:pPr lvl="0" algn="ctr">
              <a:defRPr/>
            </a:pP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Ровкина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О.П.-МБУ ДО ЦРТДЮ, Северский район.</a:t>
            </a:r>
          </a:p>
          <a:p>
            <a:pPr lvl="0" algn="ctr"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Лауреаты-</a:t>
            </a:r>
          </a:p>
          <a:p>
            <a:pPr lvl="0" algn="ctr"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Семенова Н.Ю.- МБУ ДО ЦРТДЮ, Северский район;</a:t>
            </a:r>
          </a:p>
          <a:p>
            <a:pPr lvl="0" algn="ctr"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Гребенникова И.П.-</a:t>
            </a:r>
            <a:b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ДТДМ, г. Новороссийск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1D22F-5648-49B2-8A25-54E708CBD4F0}"/>
              </a:ext>
            </a:extLst>
          </p:cNvPr>
          <p:cNvSpPr txBox="1"/>
          <p:nvPr/>
        </p:nvSpPr>
        <p:spPr>
          <a:xfrm>
            <a:off x="8778860" y="4178376"/>
            <a:ext cx="329063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Победители-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Широкова В.А., МАОУ ДО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ЦРДиЮ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г.-к. Геленджик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Ищенко И.В., МБУ ДО ДТДМ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г. Новороссийск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Судникович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С.В., МБУ ДО ДТДМ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Новороссийск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Широкова В.А., г.-к. Геленджик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Гуреева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А.А., Северский район</a:t>
            </a:r>
          </a:p>
        </p:txBody>
      </p:sp>
      <p:sp>
        <p:nvSpPr>
          <p:cNvPr id="27" name="Стрелка: изогнутая вниз 26">
            <a:extLst>
              <a:ext uri="{FF2B5EF4-FFF2-40B4-BE49-F238E27FC236}">
                <a16:creationId xmlns:a16="http://schemas.microsoft.com/office/drawing/2014/main" id="{202580AB-FA09-4ACB-A90A-840E28F3DFA6}"/>
              </a:ext>
            </a:extLst>
          </p:cNvPr>
          <p:cNvSpPr/>
          <p:nvPr/>
        </p:nvSpPr>
        <p:spPr>
          <a:xfrm rot="20576267">
            <a:off x="1796208" y="1513061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изогнутая вниз 28">
            <a:extLst>
              <a:ext uri="{FF2B5EF4-FFF2-40B4-BE49-F238E27FC236}">
                <a16:creationId xmlns:a16="http://schemas.microsoft.com/office/drawing/2014/main" id="{724621AA-BA6A-47F1-A83E-C843CA1629D3}"/>
              </a:ext>
            </a:extLst>
          </p:cNvPr>
          <p:cNvSpPr/>
          <p:nvPr/>
        </p:nvSpPr>
        <p:spPr>
          <a:xfrm rot="21043210">
            <a:off x="8150005" y="3757164"/>
            <a:ext cx="1216152" cy="731520"/>
          </a:xfrm>
          <a:prstGeom prst="curvedDownArrow">
            <a:avLst>
              <a:gd name="adj1" fmla="val 27629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изогнутая вниз 29">
            <a:extLst>
              <a:ext uri="{FF2B5EF4-FFF2-40B4-BE49-F238E27FC236}">
                <a16:creationId xmlns:a16="http://schemas.microsoft.com/office/drawing/2014/main" id="{3D7E75F1-D941-4255-9842-4BC39F5914D5}"/>
              </a:ext>
            </a:extLst>
          </p:cNvPr>
          <p:cNvSpPr/>
          <p:nvPr/>
        </p:nvSpPr>
        <p:spPr>
          <a:xfrm rot="356210">
            <a:off x="1677706" y="3080318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86C647-BE84-4F00-A941-EFF93615D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3467" y="-125865"/>
            <a:ext cx="1755800" cy="13839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EB30E7-1637-4FC8-8EA2-73735B22284D}"/>
              </a:ext>
            </a:extLst>
          </p:cNvPr>
          <p:cNvSpPr txBox="1"/>
          <p:nvPr/>
        </p:nvSpPr>
        <p:spPr>
          <a:xfrm>
            <a:off x="1110124" y="871159"/>
            <a:ext cx="700734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профессионального мастерства работников сферы дополнительного образования детей Кубани</a:t>
            </a:r>
          </a:p>
        </p:txBody>
      </p:sp>
      <p:sp>
        <p:nvSpPr>
          <p:cNvPr id="28" name="Стрелка: изогнутая вниз 27">
            <a:extLst>
              <a:ext uri="{FF2B5EF4-FFF2-40B4-BE49-F238E27FC236}">
                <a16:creationId xmlns:a16="http://schemas.microsoft.com/office/drawing/2014/main" id="{7622A57F-0CCC-4529-99D0-41C8626425D5}"/>
              </a:ext>
            </a:extLst>
          </p:cNvPr>
          <p:cNvSpPr/>
          <p:nvPr/>
        </p:nvSpPr>
        <p:spPr>
          <a:xfrm rot="20576267">
            <a:off x="8046158" y="662146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10DD97-4CC6-4D95-9C06-A83A1C02A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2592" y="1125699"/>
            <a:ext cx="1658256" cy="120101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F00BF2E-6DBD-4321-AFFE-3D5DA6A79C65}"/>
              </a:ext>
            </a:extLst>
          </p:cNvPr>
          <p:cNvSpPr/>
          <p:nvPr/>
        </p:nvSpPr>
        <p:spPr>
          <a:xfrm>
            <a:off x="2164342" y="5222186"/>
            <a:ext cx="483038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Book Antiqua" panose="02040602050305030304" pitchFamily="18" charset="0"/>
              </a:rPr>
              <a:t>МБУ ДО ДТДМ - лауреат Всероссийского конкурса</a:t>
            </a:r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 «</a:t>
            </a:r>
            <a:r>
              <a:rPr lang="ru-RU" b="1" dirty="0">
                <a:solidFill>
                  <a:srgbClr val="000000"/>
                </a:solidFill>
                <a:latin typeface="Book Antiqua" panose="02040602050305030304" pitchFamily="18" charset="0"/>
              </a:rPr>
              <a:t>Образовательная организация XXI века.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Book Antiqua" panose="02040602050305030304" pitchFamily="18" charset="0"/>
              </a:rPr>
              <a:t>Лига лидеров – 2022</a:t>
            </a:r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».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BE5CEE-C0DB-439A-89AF-A77B9985B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99" y="5265258"/>
            <a:ext cx="2043987" cy="10780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CD10DF-2C19-49DC-A587-03876990FE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58057">
            <a:off x="6963245" y="4854424"/>
            <a:ext cx="1948467" cy="138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6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53" y="0"/>
            <a:ext cx="12183800" cy="685703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br>
              <a:rPr lang="ru-RU"/>
            </a:br>
            <a:br>
              <a:rPr lang="ru-RU" sz="2600"/>
            </a:br>
            <a:endParaRPr lang="ru-RU" sz="26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C04ACF1-77C3-437B-B691-79147308503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52D317C-9D45-4533-8835-8227B9391195}"/>
              </a:ext>
            </a:extLst>
          </p:cNvPr>
          <p:cNvSpPr txBox="1">
            <a:spLocks/>
          </p:cNvSpPr>
          <p:nvPr/>
        </p:nvSpPr>
        <p:spPr>
          <a:xfrm>
            <a:off x="3808297" y="36717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данные: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Новороссийск,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пр-т Ленина, д. 97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(8617) 79-78-89; (8617) 71-29-24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dvorectvorchestva@yandex.ru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www.дворец-творчества.рф</a:t>
            </a:r>
          </a:p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599450A-40E9-48E4-B42F-4EFB36937531}"/>
              </a:ext>
            </a:extLst>
          </p:cNvPr>
          <p:cNvSpPr txBox="1">
            <a:spLocks/>
          </p:cNvSpPr>
          <p:nvPr/>
        </p:nvSpPr>
        <p:spPr>
          <a:xfrm>
            <a:off x="3486030" y="2085620"/>
            <a:ext cx="5369212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ЗОНАЛЬНЫЙ ОПОРНЫЙ ЦЕНТРДОПОЛНИТЕЛЬНОГО ОБРАЗОВАНИЯ ДЕТЕЙ КРАСНОДАРСКОГО КРАЯ 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Муниципальное бюджетное учреждение  дополнительного образования «Дворец творчества детей и молодежи им. Н.И. Сипягина» муниципального образования  город Новороссийск</a:t>
            </a: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8467" r="2554" b="9312"/>
          <a:stretch/>
        </p:blipFill>
        <p:spPr>
          <a:xfrm>
            <a:off x="2459384" y="2516415"/>
            <a:ext cx="956206" cy="830803"/>
          </a:xfrm>
          <a:prstGeom prst="hexagon">
            <a:avLst>
              <a:gd name="adj" fmla="val 29464"/>
              <a:gd name="vf" fmla="val 11547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5"/>
            <a:ext cx="12192000" cy="6864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4FBB1C-2CF1-49B4-A7D7-8920C46D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8" y="1833313"/>
            <a:ext cx="3792070" cy="627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03021B-84D1-4045-AFAD-A200A5DF2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63" y="2488249"/>
            <a:ext cx="4919898" cy="5060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5F5F1-090B-455E-8185-CFFED7678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2" y="3002746"/>
            <a:ext cx="4639458" cy="7681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4B7134-603C-47C2-80D6-DB05BD2D0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63" y="3878437"/>
            <a:ext cx="4401693" cy="9937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BA09C4-3903-41F0-9950-E0B1CBAE7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77" y="860324"/>
            <a:ext cx="4974767" cy="8718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CF8DB3-D007-4D5A-B714-7CFAD05A4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98" y="4917387"/>
            <a:ext cx="3048264" cy="7254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14E331-D62A-41AF-806E-4833AEADF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650" y="5688090"/>
            <a:ext cx="3668831" cy="8859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DDFB28-B95E-4F62-B373-15D51D7DB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5204" y="761428"/>
            <a:ext cx="896190" cy="6523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28C742-8A76-4EFD-BB68-157849222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23406">
            <a:off x="5033872" y="1630547"/>
            <a:ext cx="896190" cy="652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ABA439-7E41-461E-88C6-78F838E76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15029">
            <a:off x="5038773" y="2450186"/>
            <a:ext cx="896190" cy="6523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84EF91-EBF0-4F3A-BECE-1C8F0DCA1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92390">
            <a:off x="5016736" y="3175474"/>
            <a:ext cx="896190" cy="6523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678AB-CC66-4977-A70D-C9F61D7FE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0408" y="4024174"/>
            <a:ext cx="896190" cy="6523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246C24-AC19-477B-9C3F-8981859B8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5756" y="4834457"/>
            <a:ext cx="896190" cy="6523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6A7C7D-41A6-4E54-A26F-58DD06D396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548" y="5681962"/>
            <a:ext cx="896190" cy="6523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87C8819-752F-4713-AAAC-D24ABC077F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9502" y="2634290"/>
            <a:ext cx="2103302" cy="2414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E7263CB-B2AB-422D-A7C1-EC4E2D1DC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9304" y="1957883"/>
            <a:ext cx="3663716" cy="688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19D02C-36C7-4870-889B-92474AFB1529}"/>
              </a:ext>
            </a:extLst>
          </p:cNvPr>
          <p:cNvSpPr txBox="1"/>
          <p:nvPr/>
        </p:nvSpPr>
        <p:spPr>
          <a:xfrm>
            <a:off x="5859303" y="2727180"/>
            <a:ext cx="366371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учреждений дополнительного образования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многопрофильное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профильных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AF154CC-EEF4-48CB-8564-BBEE10F9D3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5950" y="3440980"/>
            <a:ext cx="3599366" cy="688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34FE74C-5805-4B46-8B99-75203E9738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0457" y="4250790"/>
            <a:ext cx="3599366" cy="6665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D633097-1D35-4D4D-8F14-7F6B86E971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0457" y="5022699"/>
            <a:ext cx="3632562" cy="688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19ADC1B-B1AB-422B-BA0B-BB3173173E67}"/>
              </a:ext>
            </a:extLst>
          </p:cNvPr>
          <p:cNvSpPr txBox="1"/>
          <p:nvPr/>
        </p:nvSpPr>
        <p:spPr>
          <a:xfrm>
            <a:off x="5909350" y="5846544"/>
            <a:ext cx="363256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учреждений дополнительного образования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многопрофильных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профильных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C75968-5972-4FCF-B904-34A39688CD45}"/>
              </a:ext>
            </a:extLst>
          </p:cNvPr>
          <p:cNvSpPr txBox="1"/>
          <p:nvPr/>
        </p:nvSpPr>
        <p:spPr>
          <a:xfrm>
            <a:off x="5896121" y="883501"/>
            <a:ext cx="548189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Зональный опорный центр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учреждений дополнительного образования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многопрофильных 7 профильных</a:t>
            </a:r>
          </a:p>
        </p:txBody>
      </p:sp>
    </p:spTree>
    <p:extLst>
      <p:ext uri="{BB962C8B-B14F-4D97-AF65-F5344CB8AC3E}">
        <p14:creationId xmlns:p14="http://schemas.microsoft.com/office/powerpoint/2010/main" val="3947056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6"/>
            <a:ext cx="12192000" cy="6864095"/>
          </a:xfrm>
          <a:prstGeom prst="rect">
            <a:avLst/>
          </a:prstGeom>
        </p:spPr>
      </p:pic>
      <p:sp>
        <p:nvSpPr>
          <p:cNvPr id="28" name="Стрелка: круговая 27">
            <a:extLst>
              <a:ext uri="{FF2B5EF4-FFF2-40B4-BE49-F238E27FC236}">
                <a16:creationId xmlns:a16="http://schemas.microsoft.com/office/drawing/2014/main" id="{7BFE9C14-D87B-49CE-B272-7A3ED6C4C367}"/>
              </a:ext>
            </a:extLst>
          </p:cNvPr>
          <p:cNvSpPr/>
          <p:nvPr/>
        </p:nvSpPr>
        <p:spPr>
          <a:xfrm rot="728619">
            <a:off x="3056260" y="738798"/>
            <a:ext cx="5380404" cy="5380404"/>
          </a:xfrm>
          <a:prstGeom prst="circularArrow">
            <a:avLst>
              <a:gd name="adj1" fmla="val 5544"/>
              <a:gd name="adj2" fmla="val 330680"/>
              <a:gd name="adj3" fmla="val 12506912"/>
              <a:gd name="adj4" fmla="val 18216218"/>
              <a:gd name="adj5" fmla="val 5757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0C8275-3F92-4AD6-866D-6AEB26F9E031}"/>
              </a:ext>
            </a:extLst>
          </p:cNvPr>
          <p:cNvSpPr txBox="1"/>
          <p:nvPr/>
        </p:nvSpPr>
        <p:spPr>
          <a:xfrm>
            <a:off x="6571813" y="1455209"/>
            <a:ext cx="335157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методического, аналитического сопровождения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2FD589-C98C-44EE-B2CC-ABDF68F51458}"/>
              </a:ext>
            </a:extLst>
          </p:cNvPr>
          <p:cNvSpPr txBox="1"/>
          <p:nvPr/>
        </p:nvSpPr>
        <p:spPr>
          <a:xfrm>
            <a:off x="2308026" y="2090988"/>
            <a:ext cx="377350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 распространение системы персонифицированного финансирования дополнительного образования детей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920692-8BD1-46C9-8993-F8BE5FACAF01}"/>
              </a:ext>
            </a:extLst>
          </p:cNvPr>
          <p:cNvSpPr txBox="1"/>
          <p:nvPr/>
        </p:nvSpPr>
        <p:spPr>
          <a:xfrm>
            <a:off x="7015097" y="2825116"/>
            <a:ext cx="3639627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работников сферы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Кубани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5E0DA6-37FF-49EB-BDC3-B7493434F157}"/>
              </a:ext>
            </a:extLst>
          </p:cNvPr>
          <p:cNvSpPr txBox="1"/>
          <p:nvPr/>
        </p:nvSpPr>
        <p:spPr>
          <a:xfrm>
            <a:off x="4655638" y="4791878"/>
            <a:ext cx="4107761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распространение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управленческих практик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практик реализации современных дополнительных общеобразовательных программ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CF99B1-3B0F-4350-A775-56A996BD1857}"/>
              </a:ext>
            </a:extLst>
          </p:cNvPr>
          <p:cNvSpPr txBox="1"/>
          <p:nvPr/>
        </p:nvSpPr>
        <p:spPr>
          <a:xfrm>
            <a:off x="1990834" y="3785151"/>
            <a:ext cx="32391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АИС «Навигатор»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ECD638F-A976-41DE-A746-C4CFF7283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717" y="1870975"/>
            <a:ext cx="597460" cy="59746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72E6680-261F-4576-8496-C61CE2277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91" y="3536089"/>
            <a:ext cx="597460" cy="5974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F64B04B-6D57-4D96-BE67-212397D70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813" y="1136778"/>
            <a:ext cx="597460" cy="5974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C37A706-E058-4758-A227-6B7D5DBC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097" y="2638471"/>
            <a:ext cx="597460" cy="5974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6E049C1-B60F-45F6-97AE-62B82043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717" y="4540546"/>
            <a:ext cx="597460" cy="59746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D8A07C7-711C-4BDF-A288-39DE13809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840" y="1614226"/>
            <a:ext cx="1926503" cy="17923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6BB0AF3-3DE4-4036-A929-51F30AD8E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98" y="4793589"/>
            <a:ext cx="2145978" cy="160338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CE34971-83D2-4041-880A-EBE2629468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29"/>
          <a:stretch/>
        </p:blipFill>
        <p:spPr>
          <a:xfrm>
            <a:off x="9922956" y="4753862"/>
            <a:ext cx="1789071" cy="148230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0D6C360-1F9E-48D7-AD54-5148F7C57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7319" y="904741"/>
            <a:ext cx="1816765" cy="124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AA3B00-FD0D-44C5-AA41-6B24AEDF99C0}"/>
              </a:ext>
            </a:extLst>
          </p:cNvPr>
          <p:cNvSpPr txBox="1"/>
          <p:nvPr/>
        </p:nvSpPr>
        <p:spPr>
          <a:xfrm>
            <a:off x="702765" y="913795"/>
            <a:ext cx="442020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Зонального опорного центра</a:t>
            </a:r>
          </a:p>
        </p:txBody>
      </p:sp>
    </p:spTree>
    <p:extLst>
      <p:ext uri="{BB962C8B-B14F-4D97-AF65-F5344CB8AC3E}">
        <p14:creationId xmlns:p14="http://schemas.microsoft.com/office/powerpoint/2010/main" val="298414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095" y="-15133"/>
            <a:ext cx="12192000" cy="6864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40989B-0A70-4B60-9FE8-A2CCD7EF9005}"/>
              </a:ext>
            </a:extLst>
          </p:cNvPr>
          <p:cNvSpPr txBox="1"/>
          <p:nvPr/>
        </p:nvSpPr>
        <p:spPr>
          <a:xfrm>
            <a:off x="97095" y="916278"/>
            <a:ext cx="584726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аналитического сопровождения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E7EF4322-E178-4F0C-90D8-3653323193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6150552"/>
              </p:ext>
            </p:extLst>
          </p:nvPr>
        </p:nvGraphicFramePr>
        <p:xfrm>
          <a:off x="234273" y="2070946"/>
          <a:ext cx="4365114" cy="2953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165D5B89-6E8E-405E-B66C-9048183AC3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2081600"/>
              </p:ext>
            </p:extLst>
          </p:nvPr>
        </p:nvGraphicFramePr>
        <p:xfrm>
          <a:off x="4930755" y="3671089"/>
          <a:ext cx="4491134" cy="2791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A9B2FAFA-70D0-4D56-987D-A2CD895D6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733953"/>
              </p:ext>
            </p:extLst>
          </p:nvPr>
        </p:nvGraphicFramePr>
        <p:xfrm>
          <a:off x="6993894" y="880226"/>
          <a:ext cx="4624403" cy="265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трелка: изогнутая вниз 4">
            <a:extLst>
              <a:ext uri="{FF2B5EF4-FFF2-40B4-BE49-F238E27FC236}">
                <a16:creationId xmlns:a16="http://schemas.microsoft.com/office/drawing/2014/main" id="{8ABBC35D-50F8-4742-8E62-C872344DABEC}"/>
              </a:ext>
            </a:extLst>
          </p:cNvPr>
          <p:cNvSpPr/>
          <p:nvPr/>
        </p:nvSpPr>
        <p:spPr>
          <a:xfrm rot="1291390">
            <a:off x="5997289" y="968009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: изогнутая вправо 5">
            <a:extLst>
              <a:ext uri="{FF2B5EF4-FFF2-40B4-BE49-F238E27FC236}">
                <a16:creationId xmlns:a16="http://schemas.microsoft.com/office/drawing/2014/main" id="{72AECA5E-3C05-424D-A25F-F1D4EBF6D7DC}"/>
              </a:ext>
            </a:extLst>
          </p:cNvPr>
          <p:cNvSpPr/>
          <p:nvPr/>
        </p:nvSpPr>
        <p:spPr>
          <a:xfrm rot="1219870">
            <a:off x="141939" y="1292776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1D9158-C245-4032-969D-630FEA92D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5465">
            <a:off x="5140600" y="1948488"/>
            <a:ext cx="1219306" cy="932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2E09B-03E5-4515-B338-92CF72C261F9}"/>
              </a:ext>
            </a:extLst>
          </p:cNvPr>
          <p:cNvSpPr txBox="1"/>
          <p:nvPr/>
        </p:nvSpPr>
        <p:spPr>
          <a:xfrm>
            <a:off x="6991152" y="3270721"/>
            <a:ext cx="18216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Всего:497/27496</a:t>
            </a:r>
          </a:p>
        </p:txBody>
      </p:sp>
    </p:spTree>
    <p:extLst>
      <p:ext uri="{BB962C8B-B14F-4D97-AF65-F5344CB8AC3E}">
        <p14:creationId xmlns:p14="http://schemas.microsoft.com/office/powerpoint/2010/main" val="2978472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92000" cy="6864095"/>
          </a:xfrm>
          <a:prstGeom prst="rect">
            <a:avLst/>
          </a:prstGeom>
        </p:spPr>
      </p:pic>
      <p:graphicFrame>
        <p:nvGraphicFramePr>
          <p:cNvPr id="7" name="Объект 7">
            <a:extLst>
              <a:ext uri="{FF2B5EF4-FFF2-40B4-BE49-F238E27FC236}">
                <a16:creationId xmlns:a16="http://schemas.microsoft.com/office/drawing/2014/main" id="{C970AB1D-2CD3-4D19-ACD0-E2AC76EA2A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0302360"/>
              </p:ext>
            </p:extLst>
          </p:nvPr>
        </p:nvGraphicFramePr>
        <p:xfrm>
          <a:off x="330376" y="884556"/>
          <a:ext cx="4379426" cy="2768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2F1699F2-39C7-45AB-9946-2B2086DC0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2855821"/>
              </p:ext>
            </p:extLst>
          </p:nvPr>
        </p:nvGraphicFramePr>
        <p:xfrm>
          <a:off x="6501514" y="884556"/>
          <a:ext cx="4629618" cy="2696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D887EF1-0049-4F99-9368-39CCFAA24A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8035390"/>
              </p:ext>
            </p:extLst>
          </p:nvPr>
        </p:nvGraphicFramePr>
        <p:xfrm>
          <a:off x="1077703" y="3696111"/>
          <a:ext cx="4629618" cy="282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120C6407-7B61-4938-80B5-6458AE0DD7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856514"/>
              </p:ext>
            </p:extLst>
          </p:nvPr>
        </p:nvGraphicFramePr>
        <p:xfrm>
          <a:off x="7217684" y="3652615"/>
          <a:ext cx="4555216" cy="2808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8800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52"/>
            <a:ext cx="12446822" cy="68795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8ACB77-4FBE-415B-8601-029B0193DBA6}"/>
              </a:ext>
            </a:extLst>
          </p:cNvPr>
          <p:cNvSpPr/>
          <p:nvPr/>
        </p:nvSpPr>
        <p:spPr>
          <a:xfrm>
            <a:off x="5483418" y="2446281"/>
            <a:ext cx="2796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 декабря 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состоялось выездное совещание-семинар Муниципальных опорных центров дополнительного образования Черноморской западной зоны. Совещание проходило в г. Крымске на базе муниципального бюджетного учреждения дополнительного образования «Центр развития творчества детей и юношества».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EF8126-69BF-4F2C-BE62-C6C2A2B8C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1328">
            <a:off x="10971685" y="4729134"/>
            <a:ext cx="1318354" cy="17578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DFABD7-52C8-4AF4-BFB4-F3EA1506C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90859">
            <a:off x="10791969" y="2624150"/>
            <a:ext cx="1239280" cy="16523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AE4F44-DDCC-4A0B-AF1D-5407969CC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19928" y="4318540"/>
            <a:ext cx="2263265" cy="16974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3444DA1-8E61-4C99-9117-13A4C71B9DBD}"/>
              </a:ext>
            </a:extLst>
          </p:cNvPr>
          <p:cNvSpPr/>
          <p:nvPr/>
        </p:nvSpPr>
        <p:spPr>
          <a:xfrm>
            <a:off x="5494442" y="890470"/>
            <a:ext cx="21809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сентября 2022 года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 зональный семинар Черноморской западной зоны. Семинар проводился на базе МБУ ДО ЭБЦ ст. Голубицкой Темрюкского района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072435-0C41-48C1-8931-C77CC298E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2414">
            <a:off x="8257438" y="922229"/>
            <a:ext cx="1256696" cy="16755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A25800-9E17-4A5C-B9AE-82E37C743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481" y="881970"/>
            <a:ext cx="1608937" cy="160893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7293B1-30B1-420F-944A-35273816D600}"/>
              </a:ext>
            </a:extLst>
          </p:cNvPr>
          <p:cNvSpPr/>
          <p:nvPr/>
        </p:nvSpPr>
        <p:spPr>
          <a:xfrm>
            <a:off x="158514" y="2144153"/>
            <a:ext cx="531058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2022 года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г.-к. Анапа прошел выездной зональный семинар для руководителей и методистов муниципальных опорных центров дополнительного образования Черноморской Западной Зоны по теме: «Театр – как средство комплексного воспитания личности».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B1BD69-9AFD-4D8B-A35B-BF7FA0671B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09236" y="3274237"/>
            <a:ext cx="1693083" cy="12698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D862B6-7633-4D1D-A0EE-DDDEA2C32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18621">
            <a:off x="4071659" y="3080078"/>
            <a:ext cx="1100329" cy="14671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5C9226-A8A9-4410-BB02-2944C3F445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299" y="3284682"/>
            <a:ext cx="1531919" cy="11489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9F4800A-899B-4D49-89B8-11FE8BDEDBB6}"/>
              </a:ext>
            </a:extLst>
          </p:cNvPr>
          <p:cNvSpPr/>
          <p:nvPr/>
        </p:nvSpPr>
        <p:spPr>
          <a:xfrm>
            <a:off x="571552" y="873166"/>
            <a:ext cx="369931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 сопровождения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94496D-0425-4EC9-9E52-6FCC53A98F59}"/>
              </a:ext>
            </a:extLst>
          </p:cNvPr>
          <p:cNvSpPr txBox="1"/>
          <p:nvPr/>
        </p:nvSpPr>
        <p:spPr>
          <a:xfrm>
            <a:off x="211756" y="1512840"/>
            <a:ext cx="4340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22.02.2022 по 24.02.2022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мониторинг сайтов Муниципальных опорных центров  дополнительного образования  Черноморской западной зоны.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28E0E6D-9AC8-444A-A674-F19EAD63AE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3019" y="2616914"/>
            <a:ext cx="2044573" cy="15334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7A7C597-ED1A-4C0B-94B9-78EB377CB448}"/>
              </a:ext>
            </a:extLst>
          </p:cNvPr>
          <p:cNvSpPr/>
          <p:nvPr/>
        </p:nvSpPr>
        <p:spPr>
          <a:xfrm>
            <a:off x="158514" y="4423826"/>
            <a:ext cx="47881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межрегиональных совещаниях, конференциях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теме дополнительного образования детей: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15.06.2022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«Формирование российской гражданской идентичности как важнейший приоритет государственной образовательной политики России» (г. Грозный)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24-27.11.2022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«Парадигма инновационной системы образования: будущее рождается сегодня» (г. Санкт-Петербург). Участие во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Всероссийском конкурсе «Образовательная организация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XXI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века. Лига лидеров -2022»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E5709E-D1E8-4F12-9A47-61158E51D4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25359">
            <a:off x="6993177" y="5175561"/>
            <a:ext cx="1655447" cy="12415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CF532B-3966-4C72-928C-893BEDDBA8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7978" y="5009776"/>
            <a:ext cx="2221900" cy="14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560311-0890-4A97-85BA-3AE26304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089" y="943222"/>
            <a:ext cx="1962387" cy="26165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DB3C37-2DF2-4233-95F9-C962B306C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75977" y="1080951"/>
            <a:ext cx="1965337" cy="14740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13D705-BA9A-4EF7-BF93-8BBF0ED83249}"/>
              </a:ext>
            </a:extLst>
          </p:cNvPr>
          <p:cNvSpPr/>
          <p:nvPr/>
        </p:nvSpPr>
        <p:spPr>
          <a:xfrm>
            <a:off x="207103" y="1323850"/>
            <a:ext cx="6827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марта 2022 года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МБУ ДО ДТДМ, руководитель ЗОЦ Черноморской Западной зоны Радченко Т.В. и специалисты учреждения провели совещание в режиме ВКС. Рассмотрены следующие вопросы:1. Анализ мониторинга «дорожных карт», достижение показателей муниципальной целевой программы по развитию дополнительного образования детей. 2. АИС Навигатор, консультация администратора.3. Краевой профессиональный конкурс «Сердце отдаю детям»: информация о заявках, по территориальным зонам, подготовка материалов к конкурсным испытаниям.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5FFBF5-0544-4DFD-8E30-BD7E3F5275DC}"/>
              </a:ext>
            </a:extLst>
          </p:cNvPr>
          <p:cNvSpPr/>
          <p:nvPr/>
        </p:nvSpPr>
        <p:spPr>
          <a:xfrm>
            <a:off x="207103" y="3063436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апреля 2022 года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совещание Регионального модельного центра с Муниципальными опорными центрами дополнительного образования детей Краснодарского края.📌 Рассматривались вопросы подготовки к Краевому конкурсу профессионального мастерства работников сферы дополнительного образования "Сердце отдаю детям" в 2022 году, подготовки программ каникулярных профориентационных школ дополнительного образования детей.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C6B44C-09A9-43B1-B6AA-AE075518C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943" y="2631778"/>
            <a:ext cx="1697606" cy="127400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C3F4D98-FDB5-45FA-B158-C173F6844F95}"/>
              </a:ext>
            </a:extLst>
          </p:cNvPr>
          <p:cNvSpPr/>
          <p:nvPr/>
        </p:nvSpPr>
        <p:spPr>
          <a:xfrm>
            <a:off x="207103" y="4644092"/>
            <a:ext cx="5888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апреля 2022 года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совещание РМЦ Краснодарского края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внедрении ПФДО в Краснодарском крае в 1 квартале 2022 г».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8F4E76-61F3-4647-B430-1C179779C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135" y="4016894"/>
            <a:ext cx="1839264" cy="245235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C55A2A8-DF34-40CB-97D0-47001010CBC5}"/>
              </a:ext>
            </a:extLst>
          </p:cNvPr>
          <p:cNvSpPr/>
          <p:nvPr/>
        </p:nvSpPr>
        <p:spPr>
          <a:xfrm>
            <a:off x="207103" y="5190571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мая 2022 года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рабочее совещание Черноморской западной зоны с руководителями МОЦ. Присутствовали руководители МОЦ,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руководителей. На совещании обсуждались вопросы, касающиеся прохождения НОК на новый учебный год, проведение выездного итогового совещания Черноморской западной зоны (10 июня)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11657F-DD05-40BF-A09A-E2E9D6F20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599" y="3729538"/>
            <a:ext cx="1972938" cy="26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5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5"/>
            <a:ext cx="12192000" cy="686409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CC4B72-C588-4D7C-A6AF-964EE8F6B44B}"/>
              </a:ext>
            </a:extLst>
          </p:cNvPr>
          <p:cNvSpPr/>
          <p:nvPr/>
        </p:nvSpPr>
        <p:spPr>
          <a:xfrm>
            <a:off x="458804" y="1027906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марта 2022 года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состоялось оперативное совещание в режиме  с руководителями зональных опорных центров Краснодарского края по планированию деятельности в рамках реализации Целевой модели развития региональной системы дополнительного образования детей в 2022 год. Участие в краевом вебинаре по теме "Ранняя профориентация в системе дополнительного образования: практика и механизмы", а также в межрегиональной он-лайн конференции "Развитие конкуренции в сфере образовательных услуг: административные барьеры и пути их преодоления"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53673E-4C83-491A-B010-EB417DBCF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79" y="3142062"/>
            <a:ext cx="1780186" cy="11888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CBFAA4-73FD-4D80-B5EB-40EBA5A63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137" y="3073804"/>
            <a:ext cx="1786283" cy="118882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D4B437-883D-4740-B13B-F0A7727BBF85}"/>
              </a:ext>
            </a:extLst>
          </p:cNvPr>
          <p:cNvSpPr/>
          <p:nvPr/>
        </p:nvSpPr>
        <p:spPr>
          <a:xfrm>
            <a:off x="6545982" y="903979"/>
            <a:ext cx="33457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27.07.2022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опорный центр дополнительного образования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Новороссийска МБУ ДО ДТДМ принял участие в совещании, организованном  РМЦ Краснодарского края  по подготовке к августовскому совещанию научно-педагогической общественности Краснодарского края в 2022 году.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23FE88-3A8E-4E20-8CA7-28B6331D9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697" y="958988"/>
            <a:ext cx="1748589" cy="131144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A84347-8223-43F3-852C-A0F97901C5A7}"/>
              </a:ext>
            </a:extLst>
          </p:cNvPr>
          <p:cNvSpPr/>
          <p:nvPr/>
        </p:nvSpPr>
        <p:spPr>
          <a:xfrm>
            <a:off x="6530443" y="3247840"/>
            <a:ext cx="33457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2022 г.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Региональном модельном центре дополнительного образования детей Краснодарского края состоялась традиционная тематическая площадка «ДОПОЛНИТЕЛЬНОЕ ОБРАЗОВАНИЕ ДЕТЕЙ: ТРАНСФОРМАЦИЯ СМЫСЛОВ».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94966F-A12C-47A0-B702-AFF2C6D85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6088" y="3931499"/>
            <a:ext cx="2116065" cy="11897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C9C666-FFDF-4193-8489-B088FFBEF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6089" y="2682926"/>
            <a:ext cx="2116065" cy="118970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57E1E2-867E-4E72-8635-FB108560ED3A}"/>
              </a:ext>
            </a:extLst>
          </p:cNvPr>
          <p:cNvSpPr/>
          <p:nvPr/>
        </p:nvSpPr>
        <p:spPr>
          <a:xfrm>
            <a:off x="6491999" y="5234165"/>
            <a:ext cx="3520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ноября 2022 г.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состоялось совещание РМЦ, в режиме ВКС, КРАСНОДАРСКОГО КРАЯ ПО  ВОПРОСАМ ВЫПОЛНЕНИЯ ЦЕЛЕВЫХ ПОКАЗАТЕЛЕЙ.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2FA651-8015-4BE3-9B50-11B0AB92B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273399" y="5180072"/>
            <a:ext cx="995235" cy="13269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1AD116-C2CE-4E87-B3E2-5EA3E89DB246}"/>
              </a:ext>
            </a:extLst>
          </p:cNvPr>
          <p:cNvSpPr txBox="1"/>
          <p:nvPr/>
        </p:nvSpPr>
        <p:spPr>
          <a:xfrm>
            <a:off x="497976" y="4448887"/>
            <a:ext cx="3015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23.03.2022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участие в межрегиональном  семинаре-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дайжесте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«Сезонные (или заочные) школы, каникулярные профильные смены для различных категорий детей: актуальность, задачи, механизмы реализации в дополнительном образовании»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A6E488-A0E2-4530-B28A-629217DF0D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160" y="4769451"/>
            <a:ext cx="2052783" cy="11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0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106"/>
            <a:ext cx="12192000" cy="6864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B6D2A5-0EB5-4257-A7A1-62539235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8" y="971624"/>
            <a:ext cx="4913802" cy="768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522C62-D151-4566-A207-E12631BAA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839" y="2546973"/>
            <a:ext cx="1751797" cy="1248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2FF613-E9F9-4D28-98B1-F6CAFA6EE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903" y="1594412"/>
            <a:ext cx="1404531" cy="27470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FA0721-E5C0-495C-B8B3-797045DC7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666" y="1847075"/>
            <a:ext cx="2389839" cy="19569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E47D24-1BA9-48CC-9F21-D58E7F514FE8}"/>
              </a:ext>
            </a:extLst>
          </p:cNvPr>
          <p:cNvSpPr txBox="1"/>
          <p:nvPr/>
        </p:nvSpPr>
        <p:spPr>
          <a:xfrm>
            <a:off x="7913323" y="1674502"/>
            <a:ext cx="2616715" cy="584775"/>
          </a:xfrm>
          <a:prstGeom prst="rect">
            <a:avLst/>
          </a:prstGeom>
          <a:solidFill>
            <a:srgbClr val="EBF8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краткосрочные программы, интенсив- 38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B43E6-600D-498E-BD5E-983CD73F6AFA}"/>
              </a:ext>
            </a:extLst>
          </p:cNvPr>
          <p:cNvSpPr txBox="1"/>
          <p:nvPr/>
        </p:nvSpPr>
        <p:spPr>
          <a:xfrm>
            <a:off x="679564" y="4320689"/>
            <a:ext cx="3829803" cy="1846659"/>
          </a:xfrm>
          <a:prstGeom prst="rect">
            <a:avLst/>
          </a:prstGeom>
          <a:solidFill>
            <a:srgbClr val="EBF8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 школы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МОЦ г. Новороссийск-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МОЦ Северский район-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МОЦ г. Абинск-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МОЦ г. Темрюк-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МОЦ г.Крымск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МОЦ г.-к. Геленджик-1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ABF92B-9D73-4535-927E-C3E1E0DD215C}"/>
              </a:ext>
            </a:extLst>
          </p:cNvPr>
          <p:cNvSpPr txBox="1"/>
          <p:nvPr/>
        </p:nvSpPr>
        <p:spPr>
          <a:xfrm>
            <a:off x="6504173" y="945698"/>
            <a:ext cx="499429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 и условий для доступного дополнительного образования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DE9927-8DB5-4C83-8AFC-ADF6033ADC35}"/>
              </a:ext>
            </a:extLst>
          </p:cNvPr>
          <p:cNvSpPr txBox="1"/>
          <p:nvPr/>
        </p:nvSpPr>
        <p:spPr>
          <a:xfrm>
            <a:off x="5907737" y="2337019"/>
            <a:ext cx="6161984" cy="1569660"/>
          </a:xfrm>
          <a:prstGeom prst="rect">
            <a:avLst/>
          </a:prstGeom>
          <a:solidFill>
            <a:srgbClr val="EBF8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Интегративная модель доступности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для детей сельской местности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МОЦ г. Новороссийск-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МОЦ Северский район-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МОЦ г. Абинск-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г.-к. Геленджик-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7591AC-0E58-4F7F-8BCB-13A1DE147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33927">
            <a:off x="5861965" y="1486292"/>
            <a:ext cx="1231097" cy="1127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7B18DB-DA7D-4F71-91CB-2932051BE4BF}"/>
              </a:ext>
            </a:extLst>
          </p:cNvPr>
          <p:cNvSpPr txBox="1"/>
          <p:nvPr/>
        </p:nvSpPr>
        <p:spPr>
          <a:xfrm>
            <a:off x="7273061" y="5090130"/>
            <a:ext cx="2959133" cy="1077218"/>
          </a:xfrm>
          <a:prstGeom prst="rect">
            <a:avLst/>
          </a:prstGeom>
          <a:solidFill>
            <a:srgbClr val="EBF8F9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г. Новороссийск-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Северский район-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г. Абинск-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г. Темрюк-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6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645FB2-30E5-422D-BF9D-83B92BA8C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34498">
            <a:off x="4732913" y="4573533"/>
            <a:ext cx="2054530" cy="17009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64C8D2-4C2E-4C39-88EC-5680E2F6E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04769">
            <a:off x="10220271" y="4714537"/>
            <a:ext cx="1828405" cy="1828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C2E007-FDC5-475C-99A2-599ADA5F8733}"/>
              </a:ext>
            </a:extLst>
          </p:cNvPr>
          <p:cNvSpPr txBox="1"/>
          <p:nvPr/>
        </p:nvSpPr>
        <p:spPr>
          <a:xfrm>
            <a:off x="6639901" y="4011046"/>
            <a:ext cx="498684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сетевого взаимодействия между  учреждениями дополнительного образования и иными организациями</a:t>
            </a:r>
          </a:p>
        </p:txBody>
      </p:sp>
    </p:spTree>
    <p:extLst>
      <p:ext uri="{BB962C8B-B14F-4D97-AF65-F5344CB8AC3E}">
        <p14:creationId xmlns:p14="http://schemas.microsoft.com/office/powerpoint/2010/main" val="11841692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1196</Words>
  <Application>Microsoft Office PowerPoint</Application>
  <PresentationFormat>Широкоэкранный</PresentationFormat>
  <Paragraphs>185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Book Antiqua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Светлана Сидорович</cp:lastModifiedBy>
  <cp:revision>353</cp:revision>
  <dcterms:created xsi:type="dcterms:W3CDTF">2021-01-18T13:17:41Z</dcterms:created>
  <dcterms:modified xsi:type="dcterms:W3CDTF">2023-01-31T09:35:41Z</dcterms:modified>
</cp:coreProperties>
</file>